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8288000" cy="10287000"/>
  <p:notesSz cx="6858000" cy="9144000"/>
  <p:embeddedFontLst>
    <p:embeddedFont>
      <p:font typeface="Arimo" panose="020B0604020202020204" charset="0"/>
      <p:regular r:id="rId13"/>
    </p:embeddedFont>
    <p:embeddedFont>
      <p:font typeface="Garet" panose="020B0604020202020204" charset="0"/>
      <p:regular r:id="rId14"/>
    </p:embeddedFont>
    <p:embeddedFont>
      <p:font typeface="Garet Bold" panose="020B0604020202020204" charset="0"/>
      <p:regular r:id="rId15"/>
    </p:embeddedFont>
    <p:embeddedFont>
      <p:font typeface="Garet Italics" panose="020B0604020202020204" charset="0"/>
      <p:regular r:id="rId16"/>
    </p:embeddedFont>
    <p:embeddedFont>
      <p:font typeface="ITC Avant Garde Gothic Bold" panose="020B0604020202020204" charset="0"/>
      <p:regular r:id="rId17"/>
    </p:embeddedFont>
    <p:embeddedFont>
      <p:font typeface="ITC Avant Garde Gothic Bold Italics" panose="020B0604020202020204" charset="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9" d="100"/>
          <a:sy n="39" d="100"/>
        </p:scale>
        <p:origin x="94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slide" Target="slide4.xml"/><Relationship Id="rId7" Type="http://schemas.openxmlformats.org/officeDocument/2006/relationships/image" Target="../media/image11.png"/><Relationship Id="rId2" Type="http://schemas.openxmlformats.org/officeDocument/2006/relationships/slide" Target="slide3.xml"/><Relationship Id="rId1" Type="http://schemas.openxmlformats.org/officeDocument/2006/relationships/slideLayout" Target="../slideLayouts/slideLayout7.xml"/><Relationship Id="rId6" Type="http://schemas.openxmlformats.org/officeDocument/2006/relationships/slide" Target="slide7.xml"/><Relationship Id="rId5" Type="http://schemas.openxmlformats.org/officeDocument/2006/relationships/slide" Target="slide6.xml"/><Relationship Id="rId4" Type="http://schemas.openxmlformats.org/officeDocument/2006/relationships/slide" Target="slide5.xml"/></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svg"/><Relationship Id="rId7" Type="http://schemas.openxmlformats.org/officeDocument/2006/relationships/image" Target="../media/image16.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8.svg"/></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hyperlink" Target="https://docs.google.com/document/d/18X782Ygo8Bja57vKHed8zSShm6C_W4jNJShKX7SL6Tc/edit?usp=sharing" TargetMode="External"/><Relationship Id="rId5" Type="http://schemas.openxmlformats.org/officeDocument/2006/relationships/image" Target="../media/image14.sv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hyperlink" Target="https://docs.google.com/document/d/1Lh4uyx2PoCs382mLdxlraXatjJqqIz-Umbg3g4VnbL8/edit?usp=sharing" TargetMode="External"/><Relationship Id="rId3" Type="http://schemas.openxmlformats.org/officeDocument/2006/relationships/image" Target="../media/image20.svg"/><Relationship Id="rId7" Type="http://schemas.openxmlformats.org/officeDocument/2006/relationships/image" Target="../media/image22.sv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6.sv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hyperlink" Target="https://docs.google.com/document/d/1dy1VWRUn2t3EO5jvacmY9otssNj3aX4dm_5mR9tnfH8/edit?usp=sharing" TargetMode="External"/><Relationship Id="rId5" Type="http://schemas.openxmlformats.org/officeDocument/2006/relationships/image" Target="../media/image26.sv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image" Target="../media/image6.svg"/><Relationship Id="rId7" Type="http://schemas.openxmlformats.org/officeDocument/2006/relationships/image" Target="../media/image16.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10" Type="http://schemas.openxmlformats.org/officeDocument/2006/relationships/slide" Target="slide10.xml"/><Relationship Id="rId4" Type="http://schemas.openxmlformats.org/officeDocument/2006/relationships/image" Target="../media/image13.png"/><Relationship Id="rId9" Type="http://schemas.openxmlformats.org/officeDocument/2006/relationships/slide" Target="slide9.xml"/></Relationships>
</file>

<file path=ppt/slides/_rels/slide8.xml.rels><?xml version="1.0" encoding="UTF-8" standalone="yes"?>
<Relationships xmlns="http://schemas.openxmlformats.org/package/2006/relationships"><Relationship Id="rId8" Type="http://schemas.openxmlformats.org/officeDocument/2006/relationships/hyperlink" Target="https://docs.google.com/document/d/1gEEPP1LaCIrUw_BLNo33KxsGxIswSh-j_qtIaMqElGg/edit?usp=sharing" TargetMode="External"/><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20.sv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hyperlink" Target="https://docs.google.com/document/d/1Wq6SMVs-ZirddPh7b0HNNbQWGe7cZ795XpvyAp-7c2E/edit?usp=sharing" TargetMode="External"/><Relationship Id="rId5" Type="http://schemas.openxmlformats.org/officeDocument/2006/relationships/image" Target="../media/image6.sv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hyperlink" Target="https://docs.google.com/document/d/1Fbuk3Ecul5W1uVGPis8746B8yafBugXveai7EolL_ww/edit?usp=sharing" TargetMode="External"/><Relationship Id="rId5" Type="http://schemas.openxmlformats.org/officeDocument/2006/relationships/image" Target="../media/image14.sv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openxmlformats.org/officeDocument/2006/relationships/hyperlink" Target="https://docs.google.com/document/d/1jp118egO3rLn_d1MQ3epwO_rjSBmTaRkfL2Z-3sRgc0/edit?usp=sharing" TargetMode="External"/><Relationship Id="rId3" Type="http://schemas.openxmlformats.org/officeDocument/2006/relationships/image" Target="../media/image28.svg"/><Relationship Id="rId7" Type="http://schemas.openxmlformats.org/officeDocument/2006/relationships/image" Target="../media/image20.sv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30.sv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6F6F6"/>
        </a:solidFill>
        <a:effectLst/>
      </p:bgPr>
    </p:bg>
    <p:spTree>
      <p:nvGrpSpPr>
        <p:cNvPr id="1" name=""/>
        <p:cNvGrpSpPr/>
        <p:nvPr/>
      </p:nvGrpSpPr>
      <p:grpSpPr>
        <a:xfrm>
          <a:off x="0" y="0"/>
          <a:ext cx="0" cy="0"/>
          <a:chOff x="0" y="0"/>
          <a:chExt cx="0" cy="0"/>
        </a:xfrm>
      </p:grpSpPr>
      <p:sp>
        <p:nvSpPr>
          <p:cNvPr id="2" name="Freeform 2"/>
          <p:cNvSpPr/>
          <p:nvPr/>
        </p:nvSpPr>
        <p:spPr>
          <a:xfrm rot="-10800000">
            <a:off x="701424" y="415716"/>
            <a:ext cx="1453796" cy="1453796"/>
          </a:xfrm>
          <a:custGeom>
            <a:avLst/>
            <a:gdLst/>
            <a:ahLst/>
            <a:cxnLst/>
            <a:rect l="l" t="t" r="r" b="b"/>
            <a:pathLst>
              <a:path w="1453796" h="1453796">
                <a:moveTo>
                  <a:pt x="0" y="0"/>
                </a:moveTo>
                <a:lnTo>
                  <a:pt x="1453796" y="0"/>
                </a:lnTo>
                <a:lnTo>
                  <a:pt x="1453796" y="1453796"/>
                </a:lnTo>
                <a:lnTo>
                  <a:pt x="0" y="1453796"/>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grpSp>
        <p:nvGrpSpPr>
          <p:cNvPr id="3" name="Group 3"/>
          <p:cNvGrpSpPr/>
          <p:nvPr/>
        </p:nvGrpSpPr>
        <p:grpSpPr>
          <a:xfrm>
            <a:off x="4392343" y="8300302"/>
            <a:ext cx="1453796" cy="1453796"/>
            <a:chOff x="0" y="0"/>
            <a:chExt cx="812800" cy="812800"/>
          </a:xfrm>
        </p:grpSpPr>
        <p:sp>
          <p:nvSpPr>
            <p:cNvPr id="4" name="Freeform 4"/>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1A4FCF"/>
            </a:solidFill>
          </p:spPr>
          <p:txBody>
            <a:bodyPr/>
            <a:lstStyle/>
            <a:p>
              <a:endParaRPr lang="en-US"/>
            </a:p>
          </p:txBody>
        </p:sp>
        <p:sp>
          <p:nvSpPr>
            <p:cNvPr id="5" name="TextBox 5"/>
            <p:cNvSpPr txBox="1"/>
            <p:nvPr/>
          </p:nvSpPr>
          <p:spPr>
            <a:xfrm>
              <a:off x="0" y="0"/>
              <a:ext cx="812800" cy="812800"/>
            </a:xfrm>
            <a:prstGeom prst="rect">
              <a:avLst/>
            </a:prstGeom>
          </p:spPr>
          <p:txBody>
            <a:bodyPr lIns="50800" tIns="50800" rIns="50800" bIns="50800" rtlCol="0" anchor="ctr"/>
            <a:lstStyle/>
            <a:p>
              <a:pPr algn="ctr">
                <a:lnSpc>
                  <a:spcPts val="2639"/>
                </a:lnSpc>
              </a:pPr>
              <a:endParaRPr/>
            </a:p>
          </p:txBody>
        </p:sp>
      </p:grpSp>
      <p:sp>
        <p:nvSpPr>
          <p:cNvPr id="6" name="Freeform 6"/>
          <p:cNvSpPr/>
          <p:nvPr/>
        </p:nvSpPr>
        <p:spPr>
          <a:xfrm rot="-10800000">
            <a:off x="3316535" y="415716"/>
            <a:ext cx="1075809" cy="1453796"/>
          </a:xfrm>
          <a:custGeom>
            <a:avLst/>
            <a:gdLst/>
            <a:ahLst/>
            <a:cxnLst/>
            <a:rect l="l" t="t" r="r" b="b"/>
            <a:pathLst>
              <a:path w="1075809" h="1453796">
                <a:moveTo>
                  <a:pt x="0" y="0"/>
                </a:moveTo>
                <a:lnTo>
                  <a:pt x="1075808" y="0"/>
                </a:lnTo>
                <a:lnTo>
                  <a:pt x="1075808" y="1453796"/>
                </a:lnTo>
                <a:lnTo>
                  <a:pt x="0" y="1453796"/>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7" name="Freeform 7"/>
          <p:cNvSpPr/>
          <p:nvPr/>
        </p:nvSpPr>
        <p:spPr>
          <a:xfrm rot="-10800000">
            <a:off x="4766865" y="415716"/>
            <a:ext cx="3086178" cy="1543089"/>
          </a:xfrm>
          <a:custGeom>
            <a:avLst/>
            <a:gdLst/>
            <a:ahLst/>
            <a:cxnLst/>
            <a:rect l="l" t="t" r="r" b="b"/>
            <a:pathLst>
              <a:path w="3086178" h="1543089">
                <a:moveTo>
                  <a:pt x="0" y="0"/>
                </a:moveTo>
                <a:lnTo>
                  <a:pt x="3086177" y="0"/>
                </a:lnTo>
                <a:lnTo>
                  <a:pt x="3086177" y="1543089"/>
                </a:lnTo>
                <a:lnTo>
                  <a:pt x="0" y="1543089"/>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n-US"/>
          </a:p>
        </p:txBody>
      </p:sp>
      <p:sp>
        <p:nvSpPr>
          <p:cNvPr id="8" name="Freeform 8"/>
          <p:cNvSpPr/>
          <p:nvPr/>
        </p:nvSpPr>
        <p:spPr>
          <a:xfrm rot="5400000">
            <a:off x="692172" y="8309553"/>
            <a:ext cx="1453796" cy="1435293"/>
          </a:xfrm>
          <a:custGeom>
            <a:avLst/>
            <a:gdLst/>
            <a:ahLst/>
            <a:cxnLst/>
            <a:rect l="l" t="t" r="r" b="b"/>
            <a:pathLst>
              <a:path w="1453796" h="1435293">
                <a:moveTo>
                  <a:pt x="0" y="0"/>
                </a:moveTo>
                <a:lnTo>
                  <a:pt x="1453796" y="0"/>
                </a:lnTo>
                <a:lnTo>
                  <a:pt x="1453796" y="1435293"/>
                </a:lnTo>
                <a:lnTo>
                  <a:pt x="0" y="1435293"/>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en-US"/>
          </a:p>
        </p:txBody>
      </p:sp>
      <p:sp>
        <p:nvSpPr>
          <p:cNvPr id="9" name="Freeform 9"/>
          <p:cNvSpPr/>
          <p:nvPr/>
        </p:nvSpPr>
        <p:spPr>
          <a:xfrm>
            <a:off x="701424" y="2660044"/>
            <a:ext cx="6129566" cy="4643146"/>
          </a:xfrm>
          <a:custGeom>
            <a:avLst/>
            <a:gdLst/>
            <a:ahLst/>
            <a:cxnLst/>
            <a:rect l="l" t="t" r="r" b="b"/>
            <a:pathLst>
              <a:path w="6129566" h="4643146">
                <a:moveTo>
                  <a:pt x="0" y="0"/>
                </a:moveTo>
                <a:lnTo>
                  <a:pt x="6129565" y="0"/>
                </a:lnTo>
                <a:lnTo>
                  <a:pt x="6129565" y="4643146"/>
                </a:lnTo>
                <a:lnTo>
                  <a:pt x="0" y="464314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0" name="TextBox 10"/>
          <p:cNvSpPr txBox="1"/>
          <p:nvPr/>
        </p:nvSpPr>
        <p:spPr>
          <a:xfrm>
            <a:off x="8719144" y="1158429"/>
            <a:ext cx="3586542" cy="304726"/>
          </a:xfrm>
          <a:prstGeom prst="rect">
            <a:avLst/>
          </a:prstGeom>
        </p:spPr>
        <p:txBody>
          <a:bodyPr lIns="0" tIns="0" rIns="0" bIns="0" rtlCol="0" anchor="t">
            <a:spAutoFit/>
          </a:bodyPr>
          <a:lstStyle/>
          <a:p>
            <a:pPr marL="0" lvl="0" indent="0" algn="l">
              <a:lnSpc>
                <a:spcPts val="2248"/>
              </a:lnSpc>
              <a:spcBef>
                <a:spcPct val="0"/>
              </a:spcBef>
            </a:pPr>
            <a:r>
              <a:rPr lang="en-US" sz="2498" b="1" spc="-74">
                <a:solidFill>
                  <a:srgbClr val="2D2D2D"/>
                </a:solidFill>
                <a:latin typeface="Garet Bold"/>
                <a:ea typeface="Garet Bold"/>
                <a:cs typeface="Garet Bold"/>
                <a:sym typeface="Garet Bold"/>
              </a:rPr>
              <a:t>CONOR THACKSTON</a:t>
            </a:r>
          </a:p>
        </p:txBody>
      </p:sp>
      <p:sp>
        <p:nvSpPr>
          <p:cNvPr id="11" name="TextBox 11"/>
          <p:cNvSpPr txBox="1"/>
          <p:nvPr/>
        </p:nvSpPr>
        <p:spPr>
          <a:xfrm>
            <a:off x="6415299" y="8300302"/>
            <a:ext cx="10617845" cy="561975"/>
          </a:xfrm>
          <a:prstGeom prst="rect">
            <a:avLst/>
          </a:prstGeom>
        </p:spPr>
        <p:txBody>
          <a:bodyPr lIns="0" tIns="0" rIns="0" bIns="0" rtlCol="0" anchor="t">
            <a:spAutoFit/>
          </a:bodyPr>
          <a:lstStyle/>
          <a:p>
            <a:pPr marL="0" lvl="0" indent="0" algn="l">
              <a:lnSpc>
                <a:spcPts val="4437"/>
              </a:lnSpc>
            </a:pPr>
            <a:r>
              <a:rPr lang="en-US" sz="3698" i="1" spc="-129">
                <a:solidFill>
                  <a:srgbClr val="2D2D2D"/>
                </a:solidFill>
                <a:latin typeface="Garet Italics"/>
                <a:ea typeface="Garet Italics"/>
                <a:cs typeface="Garet Italics"/>
                <a:sym typeface="Garet Italics"/>
              </a:rPr>
              <a:t>End of the Year Summary and SLO Reflection</a:t>
            </a:r>
          </a:p>
        </p:txBody>
      </p:sp>
      <p:sp>
        <p:nvSpPr>
          <p:cNvPr id="12" name="TextBox 12"/>
          <p:cNvSpPr txBox="1"/>
          <p:nvPr/>
        </p:nvSpPr>
        <p:spPr>
          <a:xfrm>
            <a:off x="8127396" y="2552760"/>
            <a:ext cx="9970054" cy="2428857"/>
          </a:xfrm>
          <a:prstGeom prst="rect">
            <a:avLst/>
          </a:prstGeom>
        </p:spPr>
        <p:txBody>
          <a:bodyPr lIns="0" tIns="0" rIns="0" bIns="0" rtlCol="0" anchor="t">
            <a:spAutoFit/>
          </a:bodyPr>
          <a:lstStyle/>
          <a:p>
            <a:pPr marL="0" lvl="0" indent="0" algn="l">
              <a:lnSpc>
                <a:spcPts val="16498"/>
              </a:lnSpc>
            </a:pPr>
            <a:r>
              <a:rPr lang="en-US" sz="14998" b="1" spc="-494">
                <a:solidFill>
                  <a:srgbClr val="2D2D2D"/>
                </a:solidFill>
                <a:latin typeface="ITC Avant Garde Gothic Bold"/>
                <a:ea typeface="ITC Avant Garde Gothic Bold"/>
                <a:cs typeface="ITC Avant Garde Gothic Bold"/>
                <a:sym typeface="ITC Avant Garde Gothic Bold"/>
              </a:rPr>
              <a:t>Artifacts</a:t>
            </a:r>
          </a:p>
        </p:txBody>
      </p:sp>
      <p:sp>
        <p:nvSpPr>
          <p:cNvPr id="13" name="TextBox 13"/>
          <p:cNvSpPr txBox="1"/>
          <p:nvPr/>
        </p:nvSpPr>
        <p:spPr>
          <a:xfrm>
            <a:off x="8127396" y="4677472"/>
            <a:ext cx="8905748" cy="1726561"/>
          </a:xfrm>
          <a:prstGeom prst="rect">
            <a:avLst/>
          </a:prstGeom>
        </p:spPr>
        <p:txBody>
          <a:bodyPr lIns="0" tIns="0" rIns="0" bIns="0" rtlCol="0" anchor="t">
            <a:spAutoFit/>
          </a:bodyPr>
          <a:lstStyle/>
          <a:p>
            <a:pPr marL="0" lvl="0" indent="0" algn="l">
              <a:lnSpc>
                <a:spcPts val="11769"/>
              </a:lnSpc>
            </a:pPr>
            <a:r>
              <a:rPr lang="en-US" sz="10699" b="1" spc="-353">
                <a:solidFill>
                  <a:srgbClr val="FF551C"/>
                </a:solidFill>
                <a:latin typeface="ITC Avant Garde Gothic Bold"/>
                <a:ea typeface="ITC Avant Garde Gothic Bold"/>
                <a:cs typeface="ITC Avant Garde Gothic Bold"/>
                <a:sym typeface="ITC Avant Garde Gothic Bold"/>
              </a:rPr>
              <a:t>Domain 1 &amp;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667651" y="3151087"/>
            <a:ext cx="9322757" cy="6810748"/>
            <a:chOff x="0" y="0"/>
            <a:chExt cx="12430342" cy="9080997"/>
          </a:xfrm>
        </p:grpSpPr>
        <p:grpSp>
          <p:nvGrpSpPr>
            <p:cNvPr id="3" name="Group 3"/>
            <p:cNvGrpSpPr/>
            <p:nvPr/>
          </p:nvGrpSpPr>
          <p:grpSpPr>
            <a:xfrm>
              <a:off x="1808924" y="0"/>
              <a:ext cx="10621418" cy="1836846"/>
              <a:chOff x="0" y="0"/>
              <a:chExt cx="812800" cy="140564"/>
            </a:xfrm>
          </p:grpSpPr>
          <p:sp>
            <p:nvSpPr>
              <p:cNvPr id="4" name="Freeform 4"/>
              <p:cNvSpPr/>
              <p:nvPr/>
            </p:nvSpPr>
            <p:spPr>
              <a:xfrm>
                <a:off x="0" y="0"/>
                <a:ext cx="812800" cy="140564"/>
              </a:xfrm>
              <a:custGeom>
                <a:avLst/>
                <a:gdLst/>
                <a:ahLst/>
                <a:cxnLst/>
                <a:rect l="l" t="t" r="r" b="b"/>
                <a:pathLst>
                  <a:path w="812800" h="140564">
                    <a:moveTo>
                      <a:pt x="0" y="0"/>
                    </a:moveTo>
                    <a:lnTo>
                      <a:pt x="812800" y="0"/>
                    </a:lnTo>
                    <a:lnTo>
                      <a:pt x="812800" y="140564"/>
                    </a:lnTo>
                    <a:lnTo>
                      <a:pt x="0" y="140564"/>
                    </a:lnTo>
                    <a:close/>
                  </a:path>
                </a:pathLst>
              </a:custGeom>
              <a:solidFill>
                <a:srgbClr val="000000">
                  <a:alpha val="0"/>
                </a:srgbClr>
              </a:solidFill>
              <a:ln w="9525" cap="sq">
                <a:solidFill>
                  <a:srgbClr val="010101"/>
                </a:solidFill>
                <a:prstDash val="solid"/>
                <a:miter/>
              </a:ln>
            </p:spPr>
            <p:txBody>
              <a:bodyPr/>
              <a:lstStyle/>
              <a:p>
                <a:endParaRPr lang="en-US"/>
              </a:p>
            </p:txBody>
          </p:sp>
          <p:sp>
            <p:nvSpPr>
              <p:cNvPr id="5" name="TextBox 5"/>
              <p:cNvSpPr txBox="1"/>
              <p:nvPr/>
            </p:nvSpPr>
            <p:spPr>
              <a:xfrm>
                <a:off x="0" y="9525"/>
                <a:ext cx="812800" cy="131039"/>
              </a:xfrm>
              <a:prstGeom prst="rect">
                <a:avLst/>
              </a:prstGeom>
            </p:spPr>
            <p:txBody>
              <a:bodyPr lIns="50800" tIns="50800" rIns="50800" bIns="50800" rtlCol="0" anchor="ctr"/>
              <a:lstStyle/>
              <a:p>
                <a:pPr marL="0" lvl="0" indent="0" algn="ctr">
                  <a:lnSpc>
                    <a:spcPts val="2880"/>
                  </a:lnSpc>
                  <a:spcBef>
                    <a:spcPct val="0"/>
                  </a:spcBef>
                </a:pPr>
                <a:r>
                  <a:rPr lang="en-US" sz="2400" b="1" u="sng">
                    <a:solidFill>
                      <a:srgbClr val="0000FF"/>
                    </a:solidFill>
                    <a:latin typeface="Garet Bold"/>
                    <a:ea typeface="Garet Bold"/>
                    <a:cs typeface="Garet Bold"/>
                    <a:sym typeface="Garet Bold"/>
                    <a:hlinkClick r:id="rId2" action="ppaction://hlinksldjump"/>
                  </a:rPr>
                  <a:t>1A Applying Knowledge of Content &amp; Pedagogy</a:t>
                </a:r>
              </a:p>
            </p:txBody>
          </p:sp>
        </p:grpSp>
        <p:grpSp>
          <p:nvGrpSpPr>
            <p:cNvPr id="6" name="Group 6"/>
            <p:cNvGrpSpPr/>
            <p:nvPr/>
          </p:nvGrpSpPr>
          <p:grpSpPr>
            <a:xfrm>
              <a:off x="1808924" y="1811038"/>
              <a:ext cx="10621418" cy="1836846"/>
              <a:chOff x="0" y="0"/>
              <a:chExt cx="812800" cy="140564"/>
            </a:xfrm>
          </p:grpSpPr>
          <p:sp>
            <p:nvSpPr>
              <p:cNvPr id="7" name="Freeform 7"/>
              <p:cNvSpPr/>
              <p:nvPr/>
            </p:nvSpPr>
            <p:spPr>
              <a:xfrm>
                <a:off x="0" y="0"/>
                <a:ext cx="812800" cy="140564"/>
              </a:xfrm>
              <a:custGeom>
                <a:avLst/>
                <a:gdLst/>
                <a:ahLst/>
                <a:cxnLst/>
                <a:rect l="l" t="t" r="r" b="b"/>
                <a:pathLst>
                  <a:path w="812800" h="140564">
                    <a:moveTo>
                      <a:pt x="0" y="0"/>
                    </a:moveTo>
                    <a:lnTo>
                      <a:pt x="812800" y="0"/>
                    </a:lnTo>
                    <a:lnTo>
                      <a:pt x="812800" y="140564"/>
                    </a:lnTo>
                    <a:lnTo>
                      <a:pt x="0" y="140564"/>
                    </a:lnTo>
                    <a:close/>
                  </a:path>
                </a:pathLst>
              </a:custGeom>
              <a:solidFill>
                <a:srgbClr val="000000">
                  <a:alpha val="0"/>
                </a:srgbClr>
              </a:solidFill>
              <a:ln w="9525" cap="sq">
                <a:solidFill>
                  <a:srgbClr val="010101"/>
                </a:solidFill>
                <a:prstDash val="solid"/>
                <a:miter/>
              </a:ln>
            </p:spPr>
            <p:txBody>
              <a:bodyPr/>
              <a:lstStyle/>
              <a:p>
                <a:endParaRPr lang="en-US"/>
              </a:p>
            </p:txBody>
          </p:sp>
          <p:sp>
            <p:nvSpPr>
              <p:cNvPr id="8" name="TextBox 8"/>
              <p:cNvSpPr txBox="1"/>
              <p:nvPr/>
            </p:nvSpPr>
            <p:spPr>
              <a:xfrm>
                <a:off x="0" y="0"/>
                <a:ext cx="812800" cy="140564"/>
              </a:xfrm>
              <a:prstGeom prst="rect">
                <a:avLst/>
              </a:prstGeom>
            </p:spPr>
            <p:txBody>
              <a:bodyPr lIns="50800" tIns="50800" rIns="50800" bIns="50800" rtlCol="0" anchor="ctr"/>
              <a:lstStyle/>
              <a:p>
                <a:pPr marL="0" lvl="0" indent="0" algn="ctr">
                  <a:lnSpc>
                    <a:spcPts val="4320"/>
                  </a:lnSpc>
                  <a:spcBef>
                    <a:spcPct val="0"/>
                  </a:spcBef>
                </a:pPr>
                <a:r>
                  <a:rPr lang="en-US" sz="3600" b="1" u="sng">
                    <a:solidFill>
                      <a:srgbClr val="0000FF"/>
                    </a:solidFill>
                    <a:latin typeface="Garet Bold"/>
                    <a:ea typeface="Garet Bold"/>
                    <a:cs typeface="Garet Bold"/>
                    <a:sym typeface="Garet Bold"/>
                    <a:hlinkClick r:id="rId3" action="ppaction://hlinksldjump"/>
                  </a:rPr>
                  <a:t>Lesson Plan Reflection</a:t>
                </a:r>
              </a:p>
            </p:txBody>
          </p:sp>
        </p:grpSp>
        <p:grpSp>
          <p:nvGrpSpPr>
            <p:cNvPr id="9" name="Group 9"/>
            <p:cNvGrpSpPr/>
            <p:nvPr/>
          </p:nvGrpSpPr>
          <p:grpSpPr>
            <a:xfrm>
              <a:off x="1808924" y="3622076"/>
              <a:ext cx="10621418" cy="1836846"/>
              <a:chOff x="0" y="0"/>
              <a:chExt cx="812800" cy="140564"/>
            </a:xfrm>
          </p:grpSpPr>
          <p:sp>
            <p:nvSpPr>
              <p:cNvPr id="10" name="Freeform 10"/>
              <p:cNvSpPr/>
              <p:nvPr/>
            </p:nvSpPr>
            <p:spPr>
              <a:xfrm>
                <a:off x="0" y="0"/>
                <a:ext cx="812800" cy="140564"/>
              </a:xfrm>
              <a:custGeom>
                <a:avLst/>
                <a:gdLst/>
                <a:ahLst/>
                <a:cxnLst/>
                <a:rect l="l" t="t" r="r" b="b"/>
                <a:pathLst>
                  <a:path w="812800" h="140564">
                    <a:moveTo>
                      <a:pt x="0" y="0"/>
                    </a:moveTo>
                    <a:lnTo>
                      <a:pt x="812800" y="0"/>
                    </a:lnTo>
                    <a:lnTo>
                      <a:pt x="812800" y="140564"/>
                    </a:lnTo>
                    <a:lnTo>
                      <a:pt x="0" y="140564"/>
                    </a:lnTo>
                    <a:close/>
                  </a:path>
                </a:pathLst>
              </a:custGeom>
              <a:solidFill>
                <a:srgbClr val="000000">
                  <a:alpha val="0"/>
                </a:srgbClr>
              </a:solidFill>
              <a:ln w="9525" cap="sq">
                <a:solidFill>
                  <a:srgbClr val="010101"/>
                </a:solidFill>
                <a:prstDash val="solid"/>
                <a:miter/>
              </a:ln>
            </p:spPr>
            <p:txBody>
              <a:bodyPr/>
              <a:lstStyle/>
              <a:p>
                <a:endParaRPr lang="en-US"/>
              </a:p>
            </p:txBody>
          </p:sp>
          <p:sp>
            <p:nvSpPr>
              <p:cNvPr id="11" name="TextBox 11"/>
              <p:cNvSpPr txBox="1"/>
              <p:nvPr/>
            </p:nvSpPr>
            <p:spPr>
              <a:xfrm>
                <a:off x="0" y="0"/>
                <a:ext cx="812800" cy="140564"/>
              </a:xfrm>
              <a:prstGeom prst="rect">
                <a:avLst/>
              </a:prstGeom>
            </p:spPr>
            <p:txBody>
              <a:bodyPr lIns="50800" tIns="50800" rIns="50800" bIns="50800" rtlCol="0" anchor="ctr"/>
              <a:lstStyle/>
              <a:p>
                <a:pPr marL="0" lvl="0" indent="0" algn="ctr">
                  <a:lnSpc>
                    <a:spcPts val="4440"/>
                  </a:lnSpc>
                  <a:spcBef>
                    <a:spcPct val="0"/>
                  </a:spcBef>
                </a:pPr>
                <a:r>
                  <a:rPr lang="en-US" sz="3700" b="1" u="sng" dirty="0" err="1">
                    <a:solidFill>
                      <a:srgbClr val="0000FF"/>
                    </a:solidFill>
                    <a:latin typeface="Garet Bold"/>
                    <a:ea typeface="Garet Bold"/>
                    <a:cs typeface="Garet Bold"/>
                    <a:sym typeface="Garet Bold"/>
                    <a:hlinkClick r:id="rId4" action="ppaction://hlinksldjump"/>
                  </a:rPr>
                  <a:t>Adressing</a:t>
                </a:r>
                <a:r>
                  <a:rPr lang="en-US" sz="3700" b="1" u="sng" dirty="0">
                    <a:solidFill>
                      <a:srgbClr val="0000FF"/>
                    </a:solidFill>
                    <a:latin typeface="Garet Bold"/>
                    <a:ea typeface="Garet Bold"/>
                    <a:cs typeface="Garet Bold"/>
                    <a:sym typeface="Garet Bold"/>
                    <a:hlinkClick r:id="rId4" action="ppaction://hlinksldjump"/>
                  </a:rPr>
                  <a:t> Misconceptions</a:t>
                </a:r>
              </a:p>
            </p:txBody>
          </p:sp>
        </p:grpSp>
        <p:grpSp>
          <p:nvGrpSpPr>
            <p:cNvPr id="12" name="Group 12"/>
            <p:cNvGrpSpPr/>
            <p:nvPr/>
          </p:nvGrpSpPr>
          <p:grpSpPr>
            <a:xfrm>
              <a:off x="1808924" y="5433114"/>
              <a:ext cx="10621418" cy="1836846"/>
              <a:chOff x="0" y="0"/>
              <a:chExt cx="812800" cy="140564"/>
            </a:xfrm>
          </p:grpSpPr>
          <p:sp>
            <p:nvSpPr>
              <p:cNvPr id="13" name="Freeform 13"/>
              <p:cNvSpPr/>
              <p:nvPr/>
            </p:nvSpPr>
            <p:spPr>
              <a:xfrm>
                <a:off x="0" y="0"/>
                <a:ext cx="812800" cy="140564"/>
              </a:xfrm>
              <a:custGeom>
                <a:avLst/>
                <a:gdLst/>
                <a:ahLst/>
                <a:cxnLst/>
                <a:rect l="l" t="t" r="r" b="b"/>
                <a:pathLst>
                  <a:path w="812800" h="140564">
                    <a:moveTo>
                      <a:pt x="0" y="0"/>
                    </a:moveTo>
                    <a:lnTo>
                      <a:pt x="812800" y="0"/>
                    </a:lnTo>
                    <a:lnTo>
                      <a:pt x="812800" y="140564"/>
                    </a:lnTo>
                    <a:lnTo>
                      <a:pt x="0" y="140564"/>
                    </a:lnTo>
                    <a:close/>
                  </a:path>
                </a:pathLst>
              </a:custGeom>
              <a:solidFill>
                <a:srgbClr val="000000">
                  <a:alpha val="0"/>
                </a:srgbClr>
              </a:solidFill>
              <a:ln w="9525" cap="sq">
                <a:solidFill>
                  <a:srgbClr val="010101"/>
                </a:solidFill>
                <a:prstDash val="solid"/>
                <a:miter/>
              </a:ln>
            </p:spPr>
            <p:txBody>
              <a:bodyPr/>
              <a:lstStyle/>
              <a:p>
                <a:endParaRPr lang="en-US"/>
              </a:p>
            </p:txBody>
          </p:sp>
          <p:sp>
            <p:nvSpPr>
              <p:cNvPr id="14" name="TextBox 14"/>
              <p:cNvSpPr txBox="1"/>
              <p:nvPr/>
            </p:nvSpPr>
            <p:spPr>
              <a:xfrm>
                <a:off x="0" y="0"/>
                <a:ext cx="812800" cy="140564"/>
              </a:xfrm>
              <a:prstGeom prst="rect">
                <a:avLst/>
              </a:prstGeom>
            </p:spPr>
            <p:txBody>
              <a:bodyPr lIns="50800" tIns="50800" rIns="50800" bIns="50800" rtlCol="0" anchor="ctr"/>
              <a:lstStyle/>
              <a:p>
                <a:pPr marL="0" lvl="0" indent="0" algn="ctr">
                  <a:lnSpc>
                    <a:spcPts val="4080"/>
                  </a:lnSpc>
                  <a:spcBef>
                    <a:spcPct val="0"/>
                  </a:spcBef>
                </a:pPr>
                <a:r>
                  <a:rPr lang="en-US" sz="3400" b="1" u="sng">
                    <a:solidFill>
                      <a:srgbClr val="0000FF"/>
                    </a:solidFill>
                    <a:latin typeface="Garet Bold"/>
                    <a:ea typeface="Garet Bold"/>
                    <a:cs typeface="Garet Bold"/>
                    <a:sym typeface="Garet Bold"/>
                    <a:hlinkClick r:id="rId5" action="ppaction://hlinksldjump"/>
                  </a:rPr>
                  <a:t>Professional Learning Expereince</a:t>
                </a:r>
              </a:p>
            </p:txBody>
          </p:sp>
        </p:grpSp>
        <p:grpSp>
          <p:nvGrpSpPr>
            <p:cNvPr id="15" name="Group 15"/>
            <p:cNvGrpSpPr/>
            <p:nvPr/>
          </p:nvGrpSpPr>
          <p:grpSpPr>
            <a:xfrm>
              <a:off x="1808924" y="7244151"/>
              <a:ext cx="10621418" cy="1836846"/>
              <a:chOff x="0" y="0"/>
              <a:chExt cx="812800" cy="140564"/>
            </a:xfrm>
          </p:grpSpPr>
          <p:sp>
            <p:nvSpPr>
              <p:cNvPr id="16" name="Freeform 16"/>
              <p:cNvSpPr/>
              <p:nvPr/>
            </p:nvSpPr>
            <p:spPr>
              <a:xfrm>
                <a:off x="0" y="0"/>
                <a:ext cx="812800" cy="140564"/>
              </a:xfrm>
              <a:custGeom>
                <a:avLst/>
                <a:gdLst/>
                <a:ahLst/>
                <a:cxnLst/>
                <a:rect l="l" t="t" r="r" b="b"/>
                <a:pathLst>
                  <a:path w="812800" h="140564">
                    <a:moveTo>
                      <a:pt x="0" y="0"/>
                    </a:moveTo>
                    <a:lnTo>
                      <a:pt x="812800" y="0"/>
                    </a:lnTo>
                    <a:lnTo>
                      <a:pt x="812800" y="140564"/>
                    </a:lnTo>
                    <a:lnTo>
                      <a:pt x="0" y="140564"/>
                    </a:lnTo>
                    <a:close/>
                  </a:path>
                </a:pathLst>
              </a:custGeom>
              <a:solidFill>
                <a:srgbClr val="000000">
                  <a:alpha val="0"/>
                </a:srgbClr>
              </a:solidFill>
              <a:ln w="9525" cap="sq">
                <a:solidFill>
                  <a:srgbClr val="010101"/>
                </a:solidFill>
                <a:prstDash val="solid"/>
                <a:miter/>
              </a:ln>
            </p:spPr>
            <p:txBody>
              <a:bodyPr/>
              <a:lstStyle/>
              <a:p>
                <a:endParaRPr lang="en-US"/>
              </a:p>
            </p:txBody>
          </p:sp>
          <p:sp>
            <p:nvSpPr>
              <p:cNvPr id="17" name="TextBox 17"/>
              <p:cNvSpPr txBox="1"/>
              <p:nvPr/>
            </p:nvSpPr>
            <p:spPr>
              <a:xfrm>
                <a:off x="0" y="0"/>
                <a:ext cx="812800" cy="140564"/>
              </a:xfrm>
              <a:prstGeom prst="rect">
                <a:avLst/>
              </a:prstGeom>
            </p:spPr>
            <p:txBody>
              <a:bodyPr lIns="50800" tIns="50800" rIns="50800" bIns="50800" rtlCol="0" anchor="ctr"/>
              <a:lstStyle/>
              <a:p>
                <a:pPr marL="0" lvl="0" indent="0" algn="ctr">
                  <a:lnSpc>
                    <a:spcPts val="3960"/>
                  </a:lnSpc>
                  <a:spcBef>
                    <a:spcPct val="0"/>
                  </a:spcBef>
                </a:pPr>
                <a:r>
                  <a:rPr lang="en-US" sz="3300" b="1" u="sng">
                    <a:solidFill>
                      <a:srgbClr val="0000FF"/>
                    </a:solidFill>
                    <a:latin typeface="Garet Bold"/>
                    <a:ea typeface="Garet Bold"/>
                    <a:cs typeface="Garet Bold"/>
                    <a:sym typeface="Garet Bold"/>
                    <a:hlinkClick r:id="rId6" action="ppaction://hlinksldjump"/>
                  </a:rPr>
                  <a:t>4A Engaging in Reflective Practices</a:t>
                </a:r>
              </a:p>
            </p:txBody>
          </p:sp>
        </p:grpSp>
        <p:grpSp>
          <p:nvGrpSpPr>
            <p:cNvPr id="18" name="Group 18"/>
            <p:cNvGrpSpPr/>
            <p:nvPr/>
          </p:nvGrpSpPr>
          <p:grpSpPr>
            <a:xfrm>
              <a:off x="0" y="7252754"/>
              <a:ext cx="1828243" cy="1828243"/>
              <a:chOff x="0" y="0"/>
              <a:chExt cx="812800" cy="812800"/>
            </a:xfrm>
          </p:grpSpPr>
          <p:sp>
            <p:nvSpPr>
              <p:cNvPr id="19" name="Freeform 19"/>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00000">
                  <a:alpha val="0"/>
                </a:srgbClr>
              </a:solidFill>
              <a:ln w="9525" cap="sq">
                <a:solidFill>
                  <a:srgbClr val="010101"/>
                </a:solidFill>
                <a:prstDash val="solid"/>
                <a:miter/>
              </a:ln>
            </p:spPr>
            <p:txBody>
              <a:bodyPr/>
              <a:lstStyle/>
              <a:p>
                <a:endParaRPr lang="en-US"/>
              </a:p>
            </p:txBody>
          </p:sp>
          <p:sp>
            <p:nvSpPr>
              <p:cNvPr id="20" name="TextBox 20"/>
              <p:cNvSpPr txBox="1"/>
              <p:nvPr/>
            </p:nvSpPr>
            <p:spPr>
              <a:xfrm>
                <a:off x="0" y="9525"/>
                <a:ext cx="812800" cy="803275"/>
              </a:xfrm>
              <a:prstGeom prst="rect">
                <a:avLst/>
              </a:prstGeom>
            </p:spPr>
            <p:txBody>
              <a:bodyPr lIns="50800" tIns="50800" rIns="50800" bIns="50800" rtlCol="0" anchor="ctr"/>
              <a:lstStyle/>
              <a:p>
                <a:pPr marL="0" lvl="0" indent="0" algn="ctr">
                  <a:lnSpc>
                    <a:spcPts val="4799"/>
                  </a:lnSpc>
                  <a:spcBef>
                    <a:spcPct val="0"/>
                  </a:spcBef>
                </a:pPr>
                <a:r>
                  <a:rPr lang="en-US" sz="3999" b="1">
                    <a:solidFill>
                      <a:srgbClr val="010101"/>
                    </a:solidFill>
                    <a:latin typeface="Garet Bold"/>
                    <a:ea typeface="Garet Bold"/>
                    <a:cs typeface="Garet Bold"/>
                    <a:sym typeface="Garet Bold"/>
                  </a:rPr>
                  <a:t>7</a:t>
                </a:r>
              </a:p>
            </p:txBody>
          </p:sp>
        </p:grpSp>
        <p:grpSp>
          <p:nvGrpSpPr>
            <p:cNvPr id="21" name="Group 21"/>
            <p:cNvGrpSpPr/>
            <p:nvPr/>
          </p:nvGrpSpPr>
          <p:grpSpPr>
            <a:xfrm>
              <a:off x="0" y="5441716"/>
              <a:ext cx="1828243" cy="1828243"/>
              <a:chOff x="0" y="0"/>
              <a:chExt cx="812800" cy="812800"/>
            </a:xfrm>
          </p:grpSpPr>
          <p:sp>
            <p:nvSpPr>
              <p:cNvPr id="22" name="Freeform 22"/>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00000">
                  <a:alpha val="0"/>
                </a:srgbClr>
              </a:solidFill>
              <a:ln w="9525" cap="sq">
                <a:solidFill>
                  <a:srgbClr val="010101"/>
                </a:solidFill>
                <a:prstDash val="solid"/>
                <a:miter/>
              </a:ln>
            </p:spPr>
            <p:txBody>
              <a:bodyPr/>
              <a:lstStyle/>
              <a:p>
                <a:endParaRPr lang="en-US"/>
              </a:p>
            </p:txBody>
          </p:sp>
          <p:sp>
            <p:nvSpPr>
              <p:cNvPr id="23" name="TextBox 23"/>
              <p:cNvSpPr txBox="1"/>
              <p:nvPr/>
            </p:nvSpPr>
            <p:spPr>
              <a:xfrm>
                <a:off x="0" y="9525"/>
                <a:ext cx="812800" cy="803275"/>
              </a:xfrm>
              <a:prstGeom prst="rect">
                <a:avLst/>
              </a:prstGeom>
            </p:spPr>
            <p:txBody>
              <a:bodyPr lIns="50800" tIns="50800" rIns="50800" bIns="50800" rtlCol="0" anchor="ctr"/>
              <a:lstStyle/>
              <a:p>
                <a:pPr marL="0" lvl="0" indent="0" algn="ctr">
                  <a:lnSpc>
                    <a:spcPts val="4799"/>
                  </a:lnSpc>
                  <a:spcBef>
                    <a:spcPct val="0"/>
                  </a:spcBef>
                </a:pPr>
                <a:r>
                  <a:rPr lang="en-US" sz="3999" b="1">
                    <a:solidFill>
                      <a:srgbClr val="010101"/>
                    </a:solidFill>
                    <a:latin typeface="Garet Bold"/>
                    <a:ea typeface="Garet Bold"/>
                    <a:cs typeface="Garet Bold"/>
                    <a:sym typeface="Garet Bold"/>
                  </a:rPr>
                  <a:t>6</a:t>
                </a:r>
              </a:p>
            </p:txBody>
          </p:sp>
        </p:grpSp>
        <p:grpSp>
          <p:nvGrpSpPr>
            <p:cNvPr id="24" name="Group 24"/>
            <p:cNvGrpSpPr/>
            <p:nvPr/>
          </p:nvGrpSpPr>
          <p:grpSpPr>
            <a:xfrm>
              <a:off x="0" y="3630678"/>
              <a:ext cx="1828243" cy="1828243"/>
              <a:chOff x="0" y="0"/>
              <a:chExt cx="812800" cy="812800"/>
            </a:xfrm>
          </p:grpSpPr>
          <p:sp>
            <p:nvSpPr>
              <p:cNvPr id="25" name="Freeform 25"/>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00000">
                  <a:alpha val="0"/>
                </a:srgbClr>
              </a:solidFill>
              <a:ln w="9525" cap="sq">
                <a:solidFill>
                  <a:srgbClr val="010101"/>
                </a:solidFill>
                <a:prstDash val="solid"/>
                <a:miter/>
              </a:ln>
            </p:spPr>
            <p:txBody>
              <a:bodyPr/>
              <a:lstStyle/>
              <a:p>
                <a:endParaRPr lang="en-US"/>
              </a:p>
            </p:txBody>
          </p:sp>
          <p:sp>
            <p:nvSpPr>
              <p:cNvPr id="26" name="TextBox 26"/>
              <p:cNvSpPr txBox="1"/>
              <p:nvPr/>
            </p:nvSpPr>
            <p:spPr>
              <a:xfrm>
                <a:off x="0" y="9525"/>
                <a:ext cx="812800" cy="803275"/>
              </a:xfrm>
              <a:prstGeom prst="rect">
                <a:avLst/>
              </a:prstGeom>
            </p:spPr>
            <p:txBody>
              <a:bodyPr lIns="50800" tIns="50800" rIns="50800" bIns="50800" rtlCol="0" anchor="ctr"/>
              <a:lstStyle/>
              <a:p>
                <a:pPr marL="0" lvl="0" indent="0" algn="ctr">
                  <a:lnSpc>
                    <a:spcPts val="4799"/>
                  </a:lnSpc>
                  <a:spcBef>
                    <a:spcPct val="0"/>
                  </a:spcBef>
                </a:pPr>
                <a:r>
                  <a:rPr lang="en-US" sz="3999" b="1">
                    <a:solidFill>
                      <a:srgbClr val="010101"/>
                    </a:solidFill>
                    <a:latin typeface="Garet Bold"/>
                    <a:ea typeface="Garet Bold"/>
                    <a:cs typeface="Garet Bold"/>
                    <a:sym typeface="Garet Bold"/>
                  </a:rPr>
                  <a:t>5</a:t>
                </a:r>
              </a:p>
            </p:txBody>
          </p:sp>
        </p:grpSp>
        <p:grpSp>
          <p:nvGrpSpPr>
            <p:cNvPr id="27" name="Group 27"/>
            <p:cNvGrpSpPr/>
            <p:nvPr/>
          </p:nvGrpSpPr>
          <p:grpSpPr>
            <a:xfrm>
              <a:off x="0" y="1819640"/>
              <a:ext cx="1828243" cy="1828243"/>
              <a:chOff x="0" y="0"/>
              <a:chExt cx="812800" cy="812800"/>
            </a:xfrm>
          </p:grpSpPr>
          <p:sp>
            <p:nvSpPr>
              <p:cNvPr id="28" name="Freeform 28"/>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00000">
                  <a:alpha val="0"/>
                </a:srgbClr>
              </a:solidFill>
              <a:ln w="9525" cap="sq">
                <a:solidFill>
                  <a:srgbClr val="010101"/>
                </a:solidFill>
                <a:prstDash val="solid"/>
                <a:miter/>
              </a:ln>
            </p:spPr>
            <p:txBody>
              <a:bodyPr/>
              <a:lstStyle/>
              <a:p>
                <a:endParaRPr lang="en-US"/>
              </a:p>
            </p:txBody>
          </p:sp>
          <p:sp>
            <p:nvSpPr>
              <p:cNvPr id="29" name="TextBox 29"/>
              <p:cNvSpPr txBox="1"/>
              <p:nvPr/>
            </p:nvSpPr>
            <p:spPr>
              <a:xfrm>
                <a:off x="0" y="9525"/>
                <a:ext cx="812800" cy="803275"/>
              </a:xfrm>
              <a:prstGeom prst="rect">
                <a:avLst/>
              </a:prstGeom>
            </p:spPr>
            <p:txBody>
              <a:bodyPr lIns="50800" tIns="50800" rIns="50800" bIns="50800" rtlCol="0" anchor="ctr"/>
              <a:lstStyle/>
              <a:p>
                <a:pPr marL="0" lvl="0" indent="0" algn="ctr">
                  <a:lnSpc>
                    <a:spcPts val="4799"/>
                  </a:lnSpc>
                  <a:spcBef>
                    <a:spcPct val="0"/>
                  </a:spcBef>
                </a:pPr>
                <a:r>
                  <a:rPr lang="en-US" sz="3999" b="1">
                    <a:solidFill>
                      <a:srgbClr val="010101"/>
                    </a:solidFill>
                    <a:latin typeface="Garet Bold"/>
                    <a:ea typeface="Garet Bold"/>
                    <a:cs typeface="Garet Bold"/>
                    <a:sym typeface="Garet Bold"/>
                  </a:rPr>
                  <a:t>4</a:t>
                </a:r>
              </a:p>
            </p:txBody>
          </p:sp>
        </p:grpSp>
        <p:grpSp>
          <p:nvGrpSpPr>
            <p:cNvPr id="30" name="Group 30"/>
            <p:cNvGrpSpPr/>
            <p:nvPr/>
          </p:nvGrpSpPr>
          <p:grpSpPr>
            <a:xfrm>
              <a:off x="0" y="8603"/>
              <a:ext cx="1828243" cy="1828243"/>
              <a:chOff x="0" y="0"/>
              <a:chExt cx="812800" cy="812800"/>
            </a:xfrm>
          </p:grpSpPr>
          <p:sp>
            <p:nvSpPr>
              <p:cNvPr id="31" name="Freeform 31"/>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00000">
                  <a:alpha val="0"/>
                </a:srgbClr>
              </a:solidFill>
              <a:ln w="9525" cap="sq">
                <a:solidFill>
                  <a:srgbClr val="010101"/>
                </a:solidFill>
                <a:prstDash val="solid"/>
                <a:miter/>
              </a:ln>
            </p:spPr>
            <p:txBody>
              <a:bodyPr/>
              <a:lstStyle/>
              <a:p>
                <a:endParaRPr lang="en-US"/>
              </a:p>
            </p:txBody>
          </p:sp>
          <p:sp>
            <p:nvSpPr>
              <p:cNvPr id="32" name="TextBox 32"/>
              <p:cNvSpPr txBox="1"/>
              <p:nvPr/>
            </p:nvSpPr>
            <p:spPr>
              <a:xfrm>
                <a:off x="0" y="9525"/>
                <a:ext cx="812800" cy="803275"/>
              </a:xfrm>
              <a:prstGeom prst="rect">
                <a:avLst/>
              </a:prstGeom>
            </p:spPr>
            <p:txBody>
              <a:bodyPr lIns="50800" tIns="50800" rIns="50800" bIns="50800" rtlCol="0" anchor="ctr"/>
              <a:lstStyle/>
              <a:p>
                <a:pPr marL="0" lvl="0" indent="0" algn="ctr">
                  <a:lnSpc>
                    <a:spcPts val="4799"/>
                  </a:lnSpc>
                  <a:spcBef>
                    <a:spcPct val="0"/>
                  </a:spcBef>
                </a:pPr>
                <a:r>
                  <a:rPr lang="en-US" sz="3999" b="1">
                    <a:solidFill>
                      <a:srgbClr val="010101"/>
                    </a:solidFill>
                    <a:latin typeface="Garet Bold"/>
                    <a:ea typeface="Garet Bold"/>
                    <a:cs typeface="Garet Bold"/>
                    <a:sym typeface="Garet Bold"/>
                  </a:rPr>
                  <a:t>3</a:t>
                </a:r>
              </a:p>
            </p:txBody>
          </p:sp>
        </p:grpSp>
      </p:grpSp>
      <p:sp>
        <p:nvSpPr>
          <p:cNvPr id="33" name="Freeform 33"/>
          <p:cNvSpPr/>
          <p:nvPr/>
        </p:nvSpPr>
        <p:spPr>
          <a:xfrm>
            <a:off x="1574582" y="1028700"/>
            <a:ext cx="5631470" cy="5896827"/>
          </a:xfrm>
          <a:custGeom>
            <a:avLst/>
            <a:gdLst/>
            <a:ahLst/>
            <a:cxnLst/>
            <a:rect l="l" t="t" r="r" b="b"/>
            <a:pathLst>
              <a:path w="5631470" h="5896827">
                <a:moveTo>
                  <a:pt x="0" y="0"/>
                </a:moveTo>
                <a:lnTo>
                  <a:pt x="5631470" y="0"/>
                </a:lnTo>
                <a:lnTo>
                  <a:pt x="5631470" y="5896827"/>
                </a:lnTo>
                <a:lnTo>
                  <a:pt x="0" y="589682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34" name="TextBox 34"/>
          <p:cNvSpPr txBox="1"/>
          <p:nvPr/>
        </p:nvSpPr>
        <p:spPr>
          <a:xfrm>
            <a:off x="1495162" y="7631191"/>
            <a:ext cx="5790310" cy="1019176"/>
          </a:xfrm>
          <a:prstGeom prst="rect">
            <a:avLst/>
          </a:prstGeom>
        </p:spPr>
        <p:txBody>
          <a:bodyPr lIns="0" tIns="0" rIns="0" bIns="0" rtlCol="0" anchor="t">
            <a:spAutoFit/>
          </a:bodyPr>
          <a:lstStyle/>
          <a:p>
            <a:pPr marL="0" lvl="0" indent="0" algn="just">
              <a:lnSpc>
                <a:spcPts val="4199"/>
              </a:lnSpc>
            </a:pPr>
            <a:r>
              <a:rPr lang="en-US" sz="2999">
                <a:solidFill>
                  <a:srgbClr val="010101"/>
                </a:solidFill>
                <a:latin typeface="Garet"/>
                <a:ea typeface="Garet"/>
                <a:cs typeface="Garet"/>
                <a:sym typeface="Garet"/>
              </a:rPr>
              <a:t>Click on any of the links to jump to a specific artifact.</a:t>
            </a:r>
          </a:p>
        </p:txBody>
      </p:sp>
      <p:grpSp>
        <p:nvGrpSpPr>
          <p:cNvPr id="35" name="Group 35"/>
          <p:cNvGrpSpPr/>
          <p:nvPr/>
        </p:nvGrpSpPr>
        <p:grpSpPr>
          <a:xfrm>
            <a:off x="10578844" y="843995"/>
            <a:ext cx="7200472" cy="2533229"/>
            <a:chOff x="0" y="0"/>
            <a:chExt cx="9600630" cy="3377639"/>
          </a:xfrm>
        </p:grpSpPr>
        <p:sp>
          <p:nvSpPr>
            <p:cNvPr id="36" name="TextBox 36"/>
            <p:cNvSpPr txBox="1"/>
            <p:nvPr/>
          </p:nvSpPr>
          <p:spPr>
            <a:xfrm>
              <a:off x="0" y="-104775"/>
              <a:ext cx="9600630" cy="2128299"/>
            </a:xfrm>
            <a:prstGeom prst="rect">
              <a:avLst/>
            </a:prstGeom>
          </p:spPr>
          <p:txBody>
            <a:bodyPr lIns="0" tIns="0" rIns="0" bIns="0" rtlCol="0" anchor="t">
              <a:spAutoFit/>
            </a:bodyPr>
            <a:lstStyle/>
            <a:p>
              <a:pPr marL="0" lvl="0" indent="0" algn="l">
                <a:lnSpc>
                  <a:spcPts val="10999"/>
                </a:lnSpc>
              </a:pPr>
              <a:r>
                <a:rPr lang="en-US" sz="9999" b="1" spc="-329">
                  <a:solidFill>
                    <a:srgbClr val="2D2D2D"/>
                  </a:solidFill>
                  <a:latin typeface="ITC Avant Garde Gothic Bold"/>
                  <a:ea typeface="ITC Avant Garde Gothic Bold"/>
                  <a:cs typeface="ITC Avant Garde Gothic Bold"/>
                  <a:sym typeface="ITC Avant Garde Gothic Bold"/>
                </a:rPr>
                <a:t>Quick</a:t>
              </a:r>
            </a:p>
          </p:txBody>
        </p:sp>
        <p:sp>
          <p:nvSpPr>
            <p:cNvPr id="37" name="TextBox 37"/>
            <p:cNvSpPr txBox="1"/>
            <p:nvPr/>
          </p:nvSpPr>
          <p:spPr>
            <a:xfrm>
              <a:off x="836521" y="1249340"/>
              <a:ext cx="8184290" cy="2128299"/>
            </a:xfrm>
            <a:prstGeom prst="rect">
              <a:avLst/>
            </a:prstGeom>
          </p:spPr>
          <p:txBody>
            <a:bodyPr lIns="0" tIns="0" rIns="0" bIns="0" rtlCol="0" anchor="t">
              <a:spAutoFit/>
            </a:bodyPr>
            <a:lstStyle/>
            <a:p>
              <a:pPr marL="0" lvl="0" indent="0" algn="l">
                <a:lnSpc>
                  <a:spcPts val="10999"/>
                </a:lnSpc>
              </a:pPr>
              <a:r>
                <a:rPr lang="en-US" sz="9999" b="1" spc="-329">
                  <a:solidFill>
                    <a:srgbClr val="FF551C"/>
                  </a:solidFill>
                  <a:latin typeface="ITC Avant Garde Gothic Bold"/>
                  <a:ea typeface="ITC Avant Garde Gothic Bold"/>
                  <a:cs typeface="ITC Avant Garde Gothic Bold"/>
                  <a:sym typeface="ITC Avant Garde Gothic Bold"/>
                </a:rPr>
                <a:t>Links</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F6F6"/>
        </a:solidFill>
        <a:effectLst/>
      </p:bgPr>
    </p:bg>
    <p:spTree>
      <p:nvGrpSpPr>
        <p:cNvPr id="1" name=""/>
        <p:cNvGrpSpPr/>
        <p:nvPr/>
      </p:nvGrpSpPr>
      <p:grpSpPr>
        <a:xfrm>
          <a:off x="0" y="0"/>
          <a:ext cx="0" cy="0"/>
          <a:chOff x="0" y="0"/>
          <a:chExt cx="0" cy="0"/>
        </a:xfrm>
      </p:grpSpPr>
      <p:sp>
        <p:nvSpPr>
          <p:cNvPr id="2" name="Freeform 2"/>
          <p:cNvSpPr/>
          <p:nvPr/>
        </p:nvSpPr>
        <p:spPr>
          <a:xfrm rot="-5400000">
            <a:off x="7638172" y="8363652"/>
            <a:ext cx="2007771" cy="1003886"/>
          </a:xfrm>
          <a:custGeom>
            <a:avLst/>
            <a:gdLst/>
            <a:ahLst/>
            <a:cxnLst/>
            <a:rect l="l" t="t" r="r" b="b"/>
            <a:pathLst>
              <a:path w="2007771" h="1003886">
                <a:moveTo>
                  <a:pt x="0" y="0"/>
                </a:moveTo>
                <a:lnTo>
                  <a:pt x="2007771" y="0"/>
                </a:lnTo>
                <a:lnTo>
                  <a:pt x="2007771" y="1003886"/>
                </a:lnTo>
                <a:lnTo>
                  <a:pt x="0" y="1003886"/>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3" name="Freeform 3"/>
          <p:cNvSpPr/>
          <p:nvPr/>
        </p:nvSpPr>
        <p:spPr>
          <a:xfrm rot="-10800000">
            <a:off x="319605" y="4904482"/>
            <a:ext cx="1418191" cy="1418191"/>
          </a:xfrm>
          <a:custGeom>
            <a:avLst/>
            <a:gdLst/>
            <a:ahLst/>
            <a:cxnLst/>
            <a:rect l="l" t="t" r="r" b="b"/>
            <a:pathLst>
              <a:path w="1418191" h="1418191">
                <a:moveTo>
                  <a:pt x="0" y="0"/>
                </a:moveTo>
                <a:lnTo>
                  <a:pt x="1418190" y="0"/>
                </a:lnTo>
                <a:lnTo>
                  <a:pt x="1418190" y="1418190"/>
                </a:lnTo>
                <a:lnTo>
                  <a:pt x="0" y="141819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4" name="Freeform 4"/>
          <p:cNvSpPr/>
          <p:nvPr/>
        </p:nvSpPr>
        <p:spPr>
          <a:xfrm rot="-5400000">
            <a:off x="7415242" y="4913707"/>
            <a:ext cx="1449746" cy="1431294"/>
          </a:xfrm>
          <a:custGeom>
            <a:avLst/>
            <a:gdLst/>
            <a:ahLst/>
            <a:cxnLst/>
            <a:rect l="l" t="t" r="r" b="b"/>
            <a:pathLst>
              <a:path w="1449746" h="1431294">
                <a:moveTo>
                  <a:pt x="0" y="0"/>
                </a:moveTo>
                <a:lnTo>
                  <a:pt x="1449745" y="0"/>
                </a:lnTo>
                <a:lnTo>
                  <a:pt x="1449745" y="1431295"/>
                </a:lnTo>
                <a:lnTo>
                  <a:pt x="0" y="1431295"/>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n-US"/>
          </a:p>
        </p:txBody>
      </p:sp>
      <p:grpSp>
        <p:nvGrpSpPr>
          <p:cNvPr id="5" name="Group 5"/>
          <p:cNvGrpSpPr/>
          <p:nvPr/>
        </p:nvGrpSpPr>
        <p:grpSpPr>
          <a:xfrm>
            <a:off x="10290281" y="506811"/>
            <a:ext cx="7516750" cy="7893096"/>
            <a:chOff x="0" y="0"/>
            <a:chExt cx="791598" cy="831231"/>
          </a:xfrm>
        </p:grpSpPr>
        <p:sp>
          <p:nvSpPr>
            <p:cNvPr id="6" name="Freeform 6"/>
            <p:cNvSpPr/>
            <p:nvPr/>
          </p:nvSpPr>
          <p:spPr>
            <a:xfrm>
              <a:off x="0" y="0"/>
              <a:ext cx="791598" cy="831231"/>
            </a:xfrm>
            <a:custGeom>
              <a:avLst/>
              <a:gdLst/>
              <a:ahLst/>
              <a:cxnLst/>
              <a:rect l="l" t="t" r="r" b="b"/>
              <a:pathLst>
                <a:path w="791598" h="831231">
                  <a:moveTo>
                    <a:pt x="0" y="0"/>
                  </a:moveTo>
                  <a:lnTo>
                    <a:pt x="791598" y="0"/>
                  </a:lnTo>
                  <a:lnTo>
                    <a:pt x="791598" y="831231"/>
                  </a:lnTo>
                  <a:lnTo>
                    <a:pt x="0" y="831231"/>
                  </a:lnTo>
                  <a:close/>
                </a:path>
              </a:pathLst>
            </a:custGeom>
            <a:solidFill>
              <a:srgbClr val="000000">
                <a:alpha val="0"/>
              </a:srgbClr>
            </a:solidFill>
            <a:ln w="9525" cap="sq">
              <a:solidFill>
                <a:srgbClr val="010101"/>
              </a:solidFill>
              <a:prstDash val="solid"/>
              <a:miter/>
            </a:ln>
          </p:spPr>
          <p:txBody>
            <a:bodyPr/>
            <a:lstStyle/>
            <a:p>
              <a:endParaRPr lang="en-US"/>
            </a:p>
          </p:txBody>
        </p:sp>
        <p:sp>
          <p:nvSpPr>
            <p:cNvPr id="7" name="TextBox 7"/>
            <p:cNvSpPr txBox="1"/>
            <p:nvPr/>
          </p:nvSpPr>
          <p:spPr>
            <a:xfrm>
              <a:off x="0" y="9525"/>
              <a:ext cx="791598" cy="821706"/>
            </a:xfrm>
            <a:prstGeom prst="rect">
              <a:avLst/>
            </a:prstGeom>
          </p:spPr>
          <p:txBody>
            <a:bodyPr lIns="50800" tIns="50800" rIns="50800" bIns="50800" rtlCol="0" anchor="ctr"/>
            <a:lstStyle/>
            <a:p>
              <a:pPr marL="0" lvl="0" indent="0">
                <a:lnSpc>
                  <a:spcPts val="3839"/>
                </a:lnSpc>
                <a:spcBef>
                  <a:spcPct val="0"/>
                </a:spcBef>
              </a:pPr>
              <a:r>
                <a:rPr lang="en-US" sz="3199" b="1" dirty="0">
                  <a:solidFill>
                    <a:srgbClr val="010101"/>
                  </a:solidFill>
                  <a:latin typeface="Garet Bold"/>
                  <a:ea typeface="Garet Bold"/>
                  <a:cs typeface="Garet Bold"/>
                  <a:sym typeface="Garet Bold"/>
                </a:rPr>
                <a:t>	It is important for me, as a new teacher to the county, to understand the curriculum inside and out so my students can have the best learning experience possible. Attached are my artifacts showcasing my understanding of the skills, content, and pedagogy which I leveraged to guide my students to the goals of each lesson.</a:t>
              </a:r>
            </a:p>
          </p:txBody>
        </p:sp>
      </p:grpSp>
      <p:sp>
        <p:nvSpPr>
          <p:cNvPr id="8" name="Freeform 8"/>
          <p:cNvSpPr/>
          <p:nvPr/>
        </p:nvSpPr>
        <p:spPr>
          <a:xfrm>
            <a:off x="1162209" y="5143500"/>
            <a:ext cx="6644612" cy="4725981"/>
          </a:xfrm>
          <a:custGeom>
            <a:avLst/>
            <a:gdLst/>
            <a:ahLst/>
            <a:cxnLst/>
            <a:rect l="l" t="t" r="r" b="b"/>
            <a:pathLst>
              <a:path w="6644612" h="4725981">
                <a:moveTo>
                  <a:pt x="0" y="0"/>
                </a:moveTo>
                <a:lnTo>
                  <a:pt x="6644612" y="0"/>
                </a:lnTo>
                <a:lnTo>
                  <a:pt x="6644612" y="4725981"/>
                </a:lnTo>
                <a:lnTo>
                  <a:pt x="0" y="472598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TextBox 9"/>
          <p:cNvSpPr txBox="1"/>
          <p:nvPr/>
        </p:nvSpPr>
        <p:spPr>
          <a:xfrm>
            <a:off x="1028700" y="1534705"/>
            <a:ext cx="6778121" cy="1539875"/>
          </a:xfrm>
          <a:prstGeom prst="rect">
            <a:avLst/>
          </a:prstGeom>
        </p:spPr>
        <p:txBody>
          <a:bodyPr lIns="0" tIns="0" rIns="0" bIns="0" rtlCol="0" anchor="t">
            <a:spAutoFit/>
          </a:bodyPr>
          <a:lstStyle/>
          <a:p>
            <a:pPr marL="0" lvl="0" indent="0" algn="l">
              <a:lnSpc>
                <a:spcPts val="10450"/>
              </a:lnSpc>
            </a:pPr>
            <a:r>
              <a:rPr lang="en-US" sz="9500" b="1" spc="-313">
                <a:solidFill>
                  <a:srgbClr val="2D2D2D"/>
                </a:solidFill>
                <a:latin typeface="ITC Avant Garde Gothic Bold"/>
                <a:ea typeface="ITC Avant Garde Gothic Bold"/>
                <a:cs typeface="ITC Avant Garde Gothic Bold"/>
                <a:sym typeface="ITC Avant Garde Gothic Bold"/>
              </a:rPr>
              <a:t>Artifacts 1A</a:t>
            </a:r>
          </a:p>
        </p:txBody>
      </p:sp>
      <p:sp>
        <p:nvSpPr>
          <p:cNvPr id="10" name="TextBox 10"/>
          <p:cNvSpPr txBox="1"/>
          <p:nvPr/>
        </p:nvSpPr>
        <p:spPr>
          <a:xfrm>
            <a:off x="1028700" y="2906200"/>
            <a:ext cx="7076508" cy="1302393"/>
          </a:xfrm>
          <a:prstGeom prst="rect">
            <a:avLst/>
          </a:prstGeom>
        </p:spPr>
        <p:txBody>
          <a:bodyPr lIns="0" tIns="0" rIns="0" bIns="0" rtlCol="0" anchor="t">
            <a:spAutoFit/>
          </a:bodyPr>
          <a:lstStyle/>
          <a:p>
            <a:pPr marL="0" lvl="0" indent="0" algn="l">
              <a:lnSpc>
                <a:spcPts val="4730"/>
              </a:lnSpc>
            </a:pPr>
            <a:r>
              <a:rPr lang="en-US" sz="4300" b="1" spc="-141">
                <a:solidFill>
                  <a:srgbClr val="FF551C"/>
                </a:solidFill>
                <a:latin typeface="ITC Avant Garde Gothic Bold"/>
                <a:ea typeface="ITC Avant Garde Gothic Bold"/>
                <a:cs typeface="ITC Avant Garde Gothic Bold"/>
                <a:sym typeface="ITC Avant Garde Gothic Bold"/>
              </a:rPr>
              <a:t>APPLYING KNOWLEDGE OF CONTENT AND PEDAGOGY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A4FCF"/>
        </a:solidFill>
        <a:effectLst/>
      </p:bgPr>
    </p:bg>
    <p:spTree>
      <p:nvGrpSpPr>
        <p:cNvPr id="1" name=""/>
        <p:cNvGrpSpPr/>
        <p:nvPr/>
      </p:nvGrpSpPr>
      <p:grpSpPr>
        <a:xfrm>
          <a:off x="0" y="0"/>
          <a:ext cx="0" cy="0"/>
          <a:chOff x="0" y="0"/>
          <a:chExt cx="0" cy="0"/>
        </a:xfrm>
      </p:grpSpPr>
      <p:sp>
        <p:nvSpPr>
          <p:cNvPr id="2" name="Freeform 2"/>
          <p:cNvSpPr/>
          <p:nvPr/>
        </p:nvSpPr>
        <p:spPr>
          <a:xfrm>
            <a:off x="4642159" y="8665375"/>
            <a:ext cx="3413652" cy="1706826"/>
          </a:xfrm>
          <a:custGeom>
            <a:avLst/>
            <a:gdLst/>
            <a:ahLst/>
            <a:cxnLst/>
            <a:rect l="l" t="t" r="r" b="b"/>
            <a:pathLst>
              <a:path w="3413652" h="1706826">
                <a:moveTo>
                  <a:pt x="0" y="0"/>
                </a:moveTo>
                <a:lnTo>
                  <a:pt x="3413652" y="0"/>
                </a:lnTo>
                <a:lnTo>
                  <a:pt x="3413652" y="1706826"/>
                </a:lnTo>
                <a:lnTo>
                  <a:pt x="0" y="1706826"/>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3" name="Freeform 3"/>
          <p:cNvSpPr/>
          <p:nvPr/>
        </p:nvSpPr>
        <p:spPr>
          <a:xfrm rot="-10800000">
            <a:off x="1404143" y="2192262"/>
            <a:ext cx="1453796" cy="1453796"/>
          </a:xfrm>
          <a:custGeom>
            <a:avLst/>
            <a:gdLst/>
            <a:ahLst/>
            <a:cxnLst/>
            <a:rect l="l" t="t" r="r" b="b"/>
            <a:pathLst>
              <a:path w="1453796" h="1453796">
                <a:moveTo>
                  <a:pt x="0" y="0"/>
                </a:moveTo>
                <a:lnTo>
                  <a:pt x="1453795" y="0"/>
                </a:lnTo>
                <a:lnTo>
                  <a:pt x="1453795" y="1453796"/>
                </a:lnTo>
                <a:lnTo>
                  <a:pt x="0" y="1453796"/>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grpSp>
        <p:nvGrpSpPr>
          <p:cNvPr id="4" name="Group 4"/>
          <p:cNvGrpSpPr/>
          <p:nvPr/>
        </p:nvGrpSpPr>
        <p:grpSpPr>
          <a:xfrm>
            <a:off x="2857938" y="2192262"/>
            <a:ext cx="2593716" cy="1453796"/>
            <a:chOff x="0" y="0"/>
            <a:chExt cx="1450116" cy="812800"/>
          </a:xfrm>
        </p:grpSpPr>
        <p:sp>
          <p:nvSpPr>
            <p:cNvPr id="5" name="Freeform 5"/>
            <p:cNvSpPr/>
            <p:nvPr/>
          </p:nvSpPr>
          <p:spPr>
            <a:xfrm>
              <a:off x="0" y="0"/>
              <a:ext cx="1450116" cy="812800"/>
            </a:xfrm>
            <a:custGeom>
              <a:avLst/>
              <a:gdLst/>
              <a:ahLst/>
              <a:cxnLst/>
              <a:rect l="l" t="t" r="r" b="b"/>
              <a:pathLst>
                <a:path w="1450116" h="812800">
                  <a:moveTo>
                    <a:pt x="0" y="0"/>
                  </a:moveTo>
                  <a:lnTo>
                    <a:pt x="1450116" y="0"/>
                  </a:lnTo>
                  <a:lnTo>
                    <a:pt x="1450116" y="812800"/>
                  </a:lnTo>
                  <a:lnTo>
                    <a:pt x="0" y="812800"/>
                  </a:lnTo>
                  <a:close/>
                </a:path>
              </a:pathLst>
            </a:custGeom>
            <a:solidFill>
              <a:srgbClr val="FFD935"/>
            </a:solidFill>
            <a:ln cap="sq">
              <a:noFill/>
              <a:prstDash val="solid"/>
              <a:miter/>
            </a:ln>
          </p:spPr>
          <p:txBody>
            <a:bodyPr/>
            <a:lstStyle/>
            <a:p>
              <a:endParaRPr lang="en-US"/>
            </a:p>
          </p:txBody>
        </p:sp>
        <p:sp>
          <p:nvSpPr>
            <p:cNvPr id="6" name="TextBox 6"/>
            <p:cNvSpPr txBox="1"/>
            <p:nvPr/>
          </p:nvSpPr>
          <p:spPr>
            <a:xfrm>
              <a:off x="0" y="0"/>
              <a:ext cx="1450116" cy="812800"/>
            </a:xfrm>
            <a:prstGeom prst="rect">
              <a:avLst/>
            </a:prstGeom>
          </p:spPr>
          <p:txBody>
            <a:bodyPr lIns="50800" tIns="50800" rIns="50800" bIns="50800" rtlCol="0" anchor="ctr"/>
            <a:lstStyle/>
            <a:p>
              <a:pPr algn="ctr">
                <a:lnSpc>
                  <a:spcPts val="2639"/>
                </a:lnSpc>
              </a:pPr>
              <a:endParaRPr/>
            </a:p>
          </p:txBody>
        </p:sp>
      </p:grpSp>
      <p:sp>
        <p:nvSpPr>
          <p:cNvPr id="7" name="TextBox 7"/>
          <p:cNvSpPr txBox="1"/>
          <p:nvPr/>
        </p:nvSpPr>
        <p:spPr>
          <a:xfrm>
            <a:off x="9509661" y="1349160"/>
            <a:ext cx="6565144" cy="1531900"/>
          </a:xfrm>
          <a:prstGeom prst="rect">
            <a:avLst/>
          </a:prstGeom>
        </p:spPr>
        <p:txBody>
          <a:bodyPr lIns="0" tIns="0" rIns="0" bIns="0" rtlCol="0" anchor="t">
            <a:spAutoFit/>
          </a:bodyPr>
          <a:lstStyle/>
          <a:p>
            <a:pPr marL="0" lvl="0" indent="0" algn="l">
              <a:lnSpc>
                <a:spcPts val="10061"/>
              </a:lnSpc>
              <a:spcBef>
                <a:spcPct val="0"/>
              </a:spcBef>
            </a:pPr>
            <a:r>
              <a:rPr lang="en-US" sz="10061" b="1" i="1" spc="-332">
                <a:solidFill>
                  <a:srgbClr val="FFD935"/>
                </a:solidFill>
                <a:latin typeface="ITC Avant Garde Gothic Bold Italics"/>
                <a:ea typeface="ITC Avant Garde Gothic Bold Italics"/>
                <a:cs typeface="ITC Avant Garde Gothic Bold Italics"/>
                <a:sym typeface="ITC Avant Garde Gothic Bold Italics"/>
              </a:rPr>
              <a:t>Artifact 1A</a:t>
            </a:r>
          </a:p>
        </p:txBody>
      </p:sp>
      <p:sp>
        <p:nvSpPr>
          <p:cNvPr id="8" name="TextBox 8"/>
          <p:cNvSpPr txBox="1"/>
          <p:nvPr/>
        </p:nvSpPr>
        <p:spPr>
          <a:xfrm>
            <a:off x="9509661" y="2909635"/>
            <a:ext cx="6565144" cy="1381125"/>
          </a:xfrm>
          <a:prstGeom prst="rect">
            <a:avLst/>
          </a:prstGeom>
        </p:spPr>
        <p:txBody>
          <a:bodyPr lIns="0" tIns="0" rIns="0" bIns="0" rtlCol="0" anchor="t">
            <a:spAutoFit/>
          </a:bodyPr>
          <a:lstStyle/>
          <a:p>
            <a:pPr marL="0" lvl="0" indent="0" algn="l">
              <a:lnSpc>
                <a:spcPts val="9000"/>
              </a:lnSpc>
              <a:spcBef>
                <a:spcPct val="0"/>
              </a:spcBef>
            </a:pPr>
            <a:r>
              <a:rPr lang="en-US" sz="9000" b="1" i="1" spc="-297">
                <a:solidFill>
                  <a:srgbClr val="F6F6F6"/>
                </a:solidFill>
                <a:latin typeface="ITC Avant Garde Gothic Bold Italics"/>
                <a:ea typeface="ITC Avant Garde Gothic Bold Italics"/>
                <a:cs typeface="ITC Avant Garde Gothic Bold Italics"/>
                <a:sym typeface="ITC Avant Garde Gothic Bold Italics"/>
              </a:rPr>
              <a:t>Lesson Plan</a:t>
            </a:r>
          </a:p>
        </p:txBody>
      </p:sp>
      <p:sp>
        <p:nvSpPr>
          <p:cNvPr id="9" name="TextBox 9"/>
          <p:cNvSpPr txBox="1"/>
          <p:nvPr/>
        </p:nvSpPr>
        <p:spPr>
          <a:xfrm>
            <a:off x="8332595" y="4263137"/>
            <a:ext cx="9321496" cy="5128385"/>
          </a:xfrm>
          <a:prstGeom prst="rect">
            <a:avLst/>
          </a:prstGeom>
        </p:spPr>
        <p:txBody>
          <a:bodyPr lIns="0" tIns="0" rIns="0" bIns="0" rtlCol="0" anchor="t">
            <a:spAutoFit/>
          </a:bodyPr>
          <a:lstStyle/>
          <a:p>
            <a:pPr algn="just">
              <a:lnSpc>
                <a:spcPts val="4508"/>
              </a:lnSpc>
            </a:pPr>
            <a:r>
              <a:rPr lang="en-US" sz="3220" spc="-112" dirty="0">
                <a:solidFill>
                  <a:srgbClr val="F6F6F6"/>
                </a:solidFill>
                <a:latin typeface="Garet"/>
                <a:ea typeface="Garet"/>
                <a:cs typeface="Garet"/>
                <a:sym typeface="Garet"/>
              </a:rPr>
              <a:t>	My lesson plan showcases my expertise in aligning the content to the specific standards we are working on. I made notes in this artifact about how I had to know </a:t>
            </a:r>
            <a:r>
              <a:rPr lang="en-US" sz="3220" i="1" spc="-112" dirty="0">
                <a:solidFill>
                  <a:srgbClr val="F6F6F6"/>
                </a:solidFill>
                <a:latin typeface="Garet Italics"/>
                <a:ea typeface="Garet Italics"/>
                <a:cs typeface="Garet Italics"/>
                <a:sym typeface="Garet Italics"/>
              </a:rPr>
              <a:t>where</a:t>
            </a:r>
            <a:r>
              <a:rPr lang="en-US" sz="3220" spc="-112" dirty="0">
                <a:solidFill>
                  <a:srgbClr val="F6F6F6"/>
                </a:solidFill>
                <a:latin typeface="Garet"/>
                <a:ea typeface="Garet"/>
                <a:cs typeface="Garet"/>
                <a:sym typeface="Garet"/>
              </a:rPr>
              <a:t> students were coming from in terms of knowledge and ability. I also made note to plan for student demonstration and explanation of their projects in order to add in an additional layer of critical thinking as well as conversational piece. </a:t>
            </a:r>
          </a:p>
        </p:txBody>
      </p:sp>
      <p:sp>
        <p:nvSpPr>
          <p:cNvPr id="10" name="TextBox 10"/>
          <p:cNvSpPr txBox="1"/>
          <p:nvPr/>
        </p:nvSpPr>
        <p:spPr>
          <a:xfrm>
            <a:off x="738449" y="5201520"/>
            <a:ext cx="6085492" cy="749821"/>
          </a:xfrm>
          <a:prstGeom prst="rect">
            <a:avLst/>
          </a:prstGeom>
        </p:spPr>
        <p:txBody>
          <a:bodyPr lIns="0" tIns="0" rIns="0" bIns="0" rtlCol="0" anchor="t">
            <a:spAutoFit/>
          </a:bodyPr>
          <a:lstStyle/>
          <a:p>
            <a:pPr algn="l">
              <a:lnSpc>
                <a:spcPts val="6439"/>
              </a:lnSpc>
            </a:pPr>
            <a:r>
              <a:rPr lang="en-US" sz="4599" u="sng" dirty="0">
                <a:solidFill>
                  <a:schemeClr val="bg1"/>
                </a:solidFill>
                <a:latin typeface="Arimo"/>
                <a:ea typeface="Arimo"/>
                <a:cs typeface="Arimo"/>
                <a:sym typeface="Arimo"/>
                <a:hlinkClick r:id="rId6" tooltip="https://docs.google.com/document/d/18X782Ygo8Bja57vKHed8zSShm6C_W4jNJShKX7SL6Tc/edit?usp=sharing">
                  <a:extLst>
                    <a:ext uri="{A12FA001-AC4F-418D-AE19-62706E023703}">
                      <ahyp:hlinkClr xmlns:ahyp="http://schemas.microsoft.com/office/drawing/2018/hyperlinkcolor" val="tx"/>
                    </a:ext>
                  </a:extLst>
                </a:hlinkClick>
              </a:rPr>
              <a:t>Artifact 1 - Lesson Plan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6F6F6"/>
        </a:solidFill>
        <a:effectLst/>
      </p:bgPr>
    </p:bg>
    <p:spTree>
      <p:nvGrpSpPr>
        <p:cNvPr id="1" name=""/>
        <p:cNvGrpSpPr/>
        <p:nvPr/>
      </p:nvGrpSpPr>
      <p:grpSpPr>
        <a:xfrm>
          <a:off x="0" y="0"/>
          <a:ext cx="0" cy="0"/>
          <a:chOff x="0" y="0"/>
          <a:chExt cx="0" cy="0"/>
        </a:xfrm>
      </p:grpSpPr>
      <p:sp>
        <p:nvSpPr>
          <p:cNvPr id="2" name="TextBox 2"/>
          <p:cNvSpPr txBox="1"/>
          <p:nvPr/>
        </p:nvSpPr>
        <p:spPr>
          <a:xfrm>
            <a:off x="10030048" y="1311922"/>
            <a:ext cx="7018161" cy="4360168"/>
          </a:xfrm>
          <a:prstGeom prst="rect">
            <a:avLst/>
          </a:prstGeom>
        </p:spPr>
        <p:txBody>
          <a:bodyPr lIns="0" tIns="0" rIns="0" bIns="0" rtlCol="0" anchor="t">
            <a:spAutoFit/>
          </a:bodyPr>
          <a:lstStyle/>
          <a:p>
            <a:pPr marL="0" lvl="0" indent="0" algn="just">
              <a:lnSpc>
                <a:spcPts val="3359"/>
              </a:lnSpc>
            </a:pPr>
            <a:r>
              <a:rPr lang="en-US" sz="2799" spc="-97" dirty="0">
                <a:solidFill>
                  <a:srgbClr val="010101"/>
                </a:solidFill>
                <a:latin typeface="Garet"/>
                <a:ea typeface="Garet"/>
                <a:cs typeface="Garet"/>
                <a:sym typeface="Garet"/>
              </a:rPr>
              <a:t>	Before teaching the media literacy unit, I decided to sit down and list out any misconceptions the students would have. After reading through the lessons, I brainstormed a list of misconceptions students would have during instruction. I listed them out and then reflected on them in order to be proactive rather than reactive when it becomes time to address the students’ thinking.</a:t>
            </a:r>
          </a:p>
        </p:txBody>
      </p:sp>
      <p:sp>
        <p:nvSpPr>
          <p:cNvPr id="3" name="TextBox 3"/>
          <p:cNvSpPr txBox="1"/>
          <p:nvPr/>
        </p:nvSpPr>
        <p:spPr>
          <a:xfrm>
            <a:off x="1028700" y="1867547"/>
            <a:ext cx="8542382" cy="1539875"/>
          </a:xfrm>
          <a:prstGeom prst="rect">
            <a:avLst/>
          </a:prstGeom>
        </p:spPr>
        <p:txBody>
          <a:bodyPr lIns="0" tIns="0" rIns="0" bIns="0" rtlCol="0" anchor="t">
            <a:spAutoFit/>
          </a:bodyPr>
          <a:lstStyle/>
          <a:p>
            <a:pPr marL="0" lvl="0" indent="0" algn="l">
              <a:lnSpc>
                <a:spcPts val="10450"/>
              </a:lnSpc>
            </a:pPr>
            <a:r>
              <a:rPr lang="en-US" sz="9500" b="1" spc="-313">
                <a:solidFill>
                  <a:srgbClr val="2D2D2D"/>
                </a:solidFill>
                <a:latin typeface="ITC Avant Garde Gothic Bold"/>
                <a:ea typeface="ITC Avant Garde Gothic Bold"/>
                <a:cs typeface="ITC Avant Garde Gothic Bold"/>
                <a:sym typeface="ITC Avant Garde Gothic Bold"/>
              </a:rPr>
              <a:t>Artifact 1A</a:t>
            </a:r>
          </a:p>
        </p:txBody>
      </p:sp>
      <p:sp>
        <p:nvSpPr>
          <p:cNvPr id="4" name="TextBox 4"/>
          <p:cNvSpPr txBox="1"/>
          <p:nvPr/>
        </p:nvSpPr>
        <p:spPr>
          <a:xfrm>
            <a:off x="1028700" y="3200942"/>
            <a:ext cx="8352222" cy="2555878"/>
          </a:xfrm>
          <a:prstGeom prst="rect">
            <a:avLst/>
          </a:prstGeom>
        </p:spPr>
        <p:txBody>
          <a:bodyPr lIns="0" tIns="0" rIns="0" bIns="0" rtlCol="0" anchor="t">
            <a:spAutoFit/>
          </a:bodyPr>
          <a:lstStyle/>
          <a:p>
            <a:pPr marL="0" lvl="0" indent="0" algn="l">
              <a:lnSpc>
                <a:spcPts val="9350"/>
              </a:lnSpc>
            </a:pPr>
            <a:r>
              <a:rPr lang="en-US" sz="8500" b="1" spc="-280">
                <a:solidFill>
                  <a:srgbClr val="FF551C"/>
                </a:solidFill>
                <a:latin typeface="ITC Avant Garde Gothic Bold"/>
                <a:ea typeface="ITC Avant Garde Gothic Bold"/>
                <a:cs typeface="ITC Avant Garde Gothic Bold"/>
                <a:sym typeface="ITC Avant Garde Gothic Bold"/>
              </a:rPr>
              <a:t>Adressing Misconceptions</a:t>
            </a:r>
          </a:p>
        </p:txBody>
      </p:sp>
      <p:sp>
        <p:nvSpPr>
          <p:cNvPr id="5" name="Freeform 5"/>
          <p:cNvSpPr/>
          <p:nvPr/>
        </p:nvSpPr>
        <p:spPr>
          <a:xfrm rot="-5400000">
            <a:off x="2381213" y="5581142"/>
            <a:ext cx="2044224" cy="2044224"/>
          </a:xfrm>
          <a:custGeom>
            <a:avLst/>
            <a:gdLst/>
            <a:ahLst/>
            <a:cxnLst/>
            <a:rect l="l" t="t" r="r" b="b"/>
            <a:pathLst>
              <a:path w="2044224" h="2044224">
                <a:moveTo>
                  <a:pt x="0" y="0"/>
                </a:moveTo>
                <a:lnTo>
                  <a:pt x="2044224" y="0"/>
                </a:lnTo>
                <a:lnTo>
                  <a:pt x="2044224" y="2044223"/>
                </a:lnTo>
                <a:lnTo>
                  <a:pt x="0" y="2044223"/>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grpSp>
        <p:nvGrpSpPr>
          <p:cNvPr id="6" name="Group 6"/>
          <p:cNvGrpSpPr/>
          <p:nvPr/>
        </p:nvGrpSpPr>
        <p:grpSpPr>
          <a:xfrm>
            <a:off x="13139379" y="5581142"/>
            <a:ext cx="2767408" cy="1484009"/>
            <a:chOff x="0" y="0"/>
            <a:chExt cx="1547225" cy="829692"/>
          </a:xfrm>
        </p:grpSpPr>
        <p:sp>
          <p:nvSpPr>
            <p:cNvPr id="7" name="Freeform 7"/>
            <p:cNvSpPr/>
            <p:nvPr/>
          </p:nvSpPr>
          <p:spPr>
            <a:xfrm>
              <a:off x="0" y="0"/>
              <a:ext cx="1547225" cy="829692"/>
            </a:xfrm>
            <a:custGeom>
              <a:avLst/>
              <a:gdLst/>
              <a:ahLst/>
              <a:cxnLst/>
              <a:rect l="l" t="t" r="r" b="b"/>
              <a:pathLst>
                <a:path w="1547225" h="829692">
                  <a:moveTo>
                    <a:pt x="0" y="0"/>
                  </a:moveTo>
                  <a:lnTo>
                    <a:pt x="1547225" y="0"/>
                  </a:lnTo>
                  <a:lnTo>
                    <a:pt x="1547225" y="829692"/>
                  </a:lnTo>
                  <a:lnTo>
                    <a:pt x="0" y="829692"/>
                  </a:lnTo>
                  <a:close/>
                </a:path>
              </a:pathLst>
            </a:custGeom>
            <a:solidFill>
              <a:srgbClr val="03C63E"/>
            </a:solidFill>
            <a:ln cap="sq">
              <a:noFill/>
              <a:prstDash val="solid"/>
              <a:miter/>
            </a:ln>
          </p:spPr>
          <p:txBody>
            <a:bodyPr/>
            <a:lstStyle/>
            <a:p>
              <a:endParaRPr lang="en-US"/>
            </a:p>
          </p:txBody>
        </p:sp>
        <p:sp>
          <p:nvSpPr>
            <p:cNvPr id="8" name="TextBox 8"/>
            <p:cNvSpPr txBox="1"/>
            <p:nvPr/>
          </p:nvSpPr>
          <p:spPr>
            <a:xfrm>
              <a:off x="0" y="0"/>
              <a:ext cx="1547225" cy="829692"/>
            </a:xfrm>
            <a:prstGeom prst="rect">
              <a:avLst/>
            </a:prstGeom>
          </p:spPr>
          <p:txBody>
            <a:bodyPr lIns="50800" tIns="50800" rIns="50800" bIns="50800" rtlCol="0" anchor="ctr"/>
            <a:lstStyle/>
            <a:p>
              <a:pPr algn="ctr">
                <a:lnSpc>
                  <a:spcPts val="2639"/>
                </a:lnSpc>
              </a:pPr>
              <a:endParaRPr/>
            </a:p>
          </p:txBody>
        </p:sp>
      </p:grpSp>
      <p:sp>
        <p:nvSpPr>
          <p:cNvPr id="9" name="Freeform 9"/>
          <p:cNvSpPr/>
          <p:nvPr/>
        </p:nvSpPr>
        <p:spPr>
          <a:xfrm rot="-5400000">
            <a:off x="12297069" y="8060987"/>
            <a:ext cx="2968018" cy="1484009"/>
          </a:xfrm>
          <a:custGeom>
            <a:avLst/>
            <a:gdLst/>
            <a:ahLst/>
            <a:cxnLst/>
            <a:rect l="l" t="t" r="r" b="b"/>
            <a:pathLst>
              <a:path w="2968018" h="1484009">
                <a:moveTo>
                  <a:pt x="0" y="0"/>
                </a:moveTo>
                <a:lnTo>
                  <a:pt x="2968018" y="0"/>
                </a:lnTo>
                <a:lnTo>
                  <a:pt x="2968018" y="1484009"/>
                </a:lnTo>
                <a:lnTo>
                  <a:pt x="0" y="1484009"/>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10" name="Freeform 10"/>
          <p:cNvSpPr/>
          <p:nvPr/>
        </p:nvSpPr>
        <p:spPr>
          <a:xfrm rot="-5400000">
            <a:off x="2368037" y="7638542"/>
            <a:ext cx="2070576" cy="2044224"/>
          </a:xfrm>
          <a:custGeom>
            <a:avLst/>
            <a:gdLst/>
            <a:ahLst/>
            <a:cxnLst/>
            <a:rect l="l" t="t" r="r" b="b"/>
            <a:pathLst>
              <a:path w="2070576" h="2044224">
                <a:moveTo>
                  <a:pt x="0" y="0"/>
                </a:moveTo>
                <a:lnTo>
                  <a:pt x="2070576" y="0"/>
                </a:lnTo>
                <a:lnTo>
                  <a:pt x="2070576" y="2044223"/>
                </a:lnTo>
                <a:lnTo>
                  <a:pt x="0" y="2044223"/>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n-US"/>
          </a:p>
        </p:txBody>
      </p:sp>
      <p:sp>
        <p:nvSpPr>
          <p:cNvPr id="11" name="TextBox 11"/>
          <p:cNvSpPr txBox="1"/>
          <p:nvPr/>
        </p:nvSpPr>
        <p:spPr>
          <a:xfrm>
            <a:off x="6223845" y="6488954"/>
            <a:ext cx="5840309" cy="2644775"/>
          </a:xfrm>
          <a:prstGeom prst="rect">
            <a:avLst/>
          </a:prstGeom>
        </p:spPr>
        <p:txBody>
          <a:bodyPr lIns="0" tIns="0" rIns="0" bIns="0" rtlCol="0" anchor="t">
            <a:spAutoFit/>
          </a:bodyPr>
          <a:lstStyle/>
          <a:p>
            <a:pPr algn="l">
              <a:lnSpc>
                <a:spcPts val="6999"/>
              </a:lnSpc>
            </a:pPr>
            <a:r>
              <a:rPr lang="en-US" sz="4999" u="sng">
                <a:solidFill>
                  <a:srgbClr val="000000"/>
                </a:solidFill>
                <a:latin typeface="Arimo"/>
                <a:ea typeface="Arimo"/>
                <a:cs typeface="Arimo"/>
                <a:sym typeface="Arimo"/>
                <a:hlinkClick r:id="rId8" tooltip="https://docs.google.com/document/d/1Lh4uyx2PoCs382mLdxlraXatjJqqIz-Umbg3g4VnbL8/edit?usp=sharing"/>
              </a:rPr>
              <a:t>Artifact 1A - Addressing Misconceptions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A4FCF"/>
        </a:solidFill>
        <a:effectLst/>
      </p:bgPr>
    </p:bg>
    <p:spTree>
      <p:nvGrpSpPr>
        <p:cNvPr id="1" name=""/>
        <p:cNvGrpSpPr/>
        <p:nvPr/>
      </p:nvGrpSpPr>
      <p:grpSpPr>
        <a:xfrm>
          <a:off x="0" y="0"/>
          <a:ext cx="0" cy="0"/>
          <a:chOff x="0" y="0"/>
          <a:chExt cx="0" cy="0"/>
        </a:xfrm>
      </p:grpSpPr>
      <p:sp>
        <p:nvSpPr>
          <p:cNvPr id="2" name="Freeform 2"/>
          <p:cNvSpPr/>
          <p:nvPr/>
        </p:nvSpPr>
        <p:spPr>
          <a:xfrm rot="-5400000">
            <a:off x="15344204" y="6952392"/>
            <a:ext cx="2569031" cy="1261161"/>
          </a:xfrm>
          <a:custGeom>
            <a:avLst/>
            <a:gdLst/>
            <a:ahLst/>
            <a:cxnLst/>
            <a:rect l="l" t="t" r="r" b="b"/>
            <a:pathLst>
              <a:path w="2569031" h="1261161">
                <a:moveTo>
                  <a:pt x="0" y="0"/>
                </a:moveTo>
                <a:lnTo>
                  <a:pt x="2569031" y="0"/>
                </a:lnTo>
                <a:lnTo>
                  <a:pt x="2569031" y="1261161"/>
                </a:lnTo>
                <a:lnTo>
                  <a:pt x="0" y="126116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5400000">
            <a:off x="6696424" y="3695453"/>
            <a:ext cx="1412342" cy="1908570"/>
          </a:xfrm>
          <a:custGeom>
            <a:avLst/>
            <a:gdLst/>
            <a:ahLst/>
            <a:cxnLst/>
            <a:rect l="l" t="t" r="r" b="b"/>
            <a:pathLst>
              <a:path w="1412342" h="1908570">
                <a:moveTo>
                  <a:pt x="0" y="0"/>
                </a:moveTo>
                <a:lnTo>
                  <a:pt x="1412342" y="0"/>
                </a:lnTo>
                <a:lnTo>
                  <a:pt x="1412342" y="1908570"/>
                </a:lnTo>
                <a:lnTo>
                  <a:pt x="0" y="190857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grpSp>
        <p:nvGrpSpPr>
          <p:cNvPr id="4" name="Group 4"/>
          <p:cNvGrpSpPr/>
          <p:nvPr/>
        </p:nvGrpSpPr>
        <p:grpSpPr>
          <a:xfrm>
            <a:off x="8356880" y="1369608"/>
            <a:ext cx="9430149" cy="4192992"/>
            <a:chOff x="0" y="0"/>
            <a:chExt cx="12573532" cy="5590655"/>
          </a:xfrm>
        </p:grpSpPr>
        <p:grpSp>
          <p:nvGrpSpPr>
            <p:cNvPr id="5" name="Group 5"/>
            <p:cNvGrpSpPr/>
            <p:nvPr/>
          </p:nvGrpSpPr>
          <p:grpSpPr>
            <a:xfrm>
              <a:off x="0" y="0"/>
              <a:ext cx="12573532" cy="5590655"/>
              <a:chOff x="0" y="0"/>
              <a:chExt cx="1258795" cy="559707"/>
            </a:xfrm>
          </p:grpSpPr>
          <p:sp>
            <p:nvSpPr>
              <p:cNvPr id="6" name="Freeform 6"/>
              <p:cNvSpPr/>
              <p:nvPr/>
            </p:nvSpPr>
            <p:spPr>
              <a:xfrm>
                <a:off x="0" y="0"/>
                <a:ext cx="1258795" cy="559707"/>
              </a:xfrm>
              <a:custGeom>
                <a:avLst/>
                <a:gdLst/>
                <a:ahLst/>
                <a:cxnLst/>
                <a:rect l="l" t="t" r="r" b="b"/>
                <a:pathLst>
                  <a:path w="1258795" h="559707">
                    <a:moveTo>
                      <a:pt x="0" y="0"/>
                    </a:moveTo>
                    <a:lnTo>
                      <a:pt x="1258795" y="0"/>
                    </a:lnTo>
                    <a:lnTo>
                      <a:pt x="1258795" y="559707"/>
                    </a:lnTo>
                    <a:lnTo>
                      <a:pt x="0" y="559707"/>
                    </a:lnTo>
                    <a:close/>
                  </a:path>
                </a:pathLst>
              </a:custGeom>
              <a:solidFill>
                <a:srgbClr val="FFD935"/>
              </a:solidFill>
              <a:ln cap="sq">
                <a:noFill/>
                <a:prstDash val="solid"/>
                <a:miter/>
              </a:ln>
            </p:spPr>
            <p:txBody>
              <a:bodyPr/>
              <a:lstStyle/>
              <a:p>
                <a:endParaRPr lang="en-US"/>
              </a:p>
            </p:txBody>
          </p:sp>
          <p:sp>
            <p:nvSpPr>
              <p:cNvPr id="7" name="TextBox 7"/>
              <p:cNvSpPr txBox="1"/>
              <p:nvPr/>
            </p:nvSpPr>
            <p:spPr>
              <a:xfrm>
                <a:off x="0" y="-38100"/>
                <a:ext cx="1258795" cy="597807"/>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143657" y="419871"/>
              <a:ext cx="10286217" cy="4308871"/>
            </a:xfrm>
            <a:prstGeom prst="rect">
              <a:avLst/>
            </a:prstGeom>
          </p:spPr>
          <p:txBody>
            <a:bodyPr lIns="0" tIns="0" rIns="0" bIns="0" rtlCol="0" anchor="t">
              <a:spAutoFit/>
            </a:bodyPr>
            <a:lstStyle/>
            <a:p>
              <a:pPr algn="l">
                <a:lnSpc>
                  <a:spcPts val="2759"/>
                </a:lnSpc>
              </a:pPr>
              <a:r>
                <a:rPr lang="en-US" sz="2299" b="1" dirty="0">
                  <a:solidFill>
                    <a:srgbClr val="010101"/>
                  </a:solidFill>
                  <a:latin typeface="Garet Bold"/>
                  <a:ea typeface="Garet Bold"/>
                  <a:cs typeface="Garet Bold"/>
                  <a:sym typeface="Garet Bold"/>
                </a:rPr>
                <a:t>	This artifact was added in because it takes place outside of the classroom, but the learning from it made its way into my classroom. The learning had a profound impact on the way I teach and deepened my understanding of what I am teaching to my students. I noted how this training deepened my knowledge of concepts and approaches which I can then transfer to my own teaching in the classroom. </a:t>
              </a:r>
            </a:p>
          </p:txBody>
        </p:sp>
      </p:grpSp>
      <p:sp>
        <p:nvSpPr>
          <p:cNvPr id="9" name="TextBox 9"/>
          <p:cNvSpPr txBox="1"/>
          <p:nvPr/>
        </p:nvSpPr>
        <p:spPr>
          <a:xfrm>
            <a:off x="553744" y="1886465"/>
            <a:ext cx="7631971" cy="1838050"/>
          </a:xfrm>
          <a:prstGeom prst="rect">
            <a:avLst/>
          </a:prstGeom>
        </p:spPr>
        <p:txBody>
          <a:bodyPr lIns="0" tIns="0" rIns="0" bIns="0" rtlCol="0" anchor="t">
            <a:spAutoFit/>
          </a:bodyPr>
          <a:lstStyle/>
          <a:p>
            <a:pPr marL="0" lvl="0" indent="0" algn="l">
              <a:lnSpc>
                <a:spcPts val="12469"/>
              </a:lnSpc>
            </a:pPr>
            <a:r>
              <a:rPr lang="en-US" sz="11335" b="1" spc="-374">
                <a:solidFill>
                  <a:srgbClr val="F6F6F6"/>
                </a:solidFill>
                <a:latin typeface="ITC Avant Garde Gothic Bold"/>
                <a:ea typeface="ITC Avant Garde Gothic Bold"/>
                <a:cs typeface="ITC Avant Garde Gothic Bold"/>
                <a:sym typeface="ITC Avant Garde Gothic Bold"/>
              </a:rPr>
              <a:t>Artifact 1A</a:t>
            </a:r>
          </a:p>
        </p:txBody>
      </p:sp>
      <p:sp>
        <p:nvSpPr>
          <p:cNvPr id="10" name="TextBox 10"/>
          <p:cNvSpPr txBox="1"/>
          <p:nvPr/>
        </p:nvSpPr>
        <p:spPr>
          <a:xfrm>
            <a:off x="1028700" y="3353075"/>
            <a:ext cx="6030444" cy="2657939"/>
          </a:xfrm>
          <a:prstGeom prst="rect">
            <a:avLst/>
          </a:prstGeom>
        </p:spPr>
        <p:txBody>
          <a:bodyPr lIns="0" tIns="0" rIns="0" bIns="0" rtlCol="0" anchor="t">
            <a:spAutoFit/>
          </a:bodyPr>
          <a:lstStyle/>
          <a:p>
            <a:pPr marL="0" lvl="0" indent="0" algn="l">
              <a:lnSpc>
                <a:spcPts val="6640"/>
              </a:lnSpc>
            </a:pPr>
            <a:r>
              <a:rPr lang="en-US" sz="6036" b="1" spc="-199">
                <a:solidFill>
                  <a:srgbClr val="FFD935"/>
                </a:solidFill>
                <a:latin typeface="ITC Avant Garde Gothic Bold"/>
                <a:ea typeface="ITC Avant Garde Gothic Bold"/>
                <a:cs typeface="ITC Avant Garde Gothic Bold"/>
                <a:sym typeface="ITC Avant Garde Gothic Bold"/>
              </a:rPr>
              <a:t>Professional Learning Experience</a:t>
            </a:r>
          </a:p>
        </p:txBody>
      </p:sp>
      <p:sp>
        <p:nvSpPr>
          <p:cNvPr id="11" name="TextBox 11"/>
          <p:cNvSpPr txBox="1"/>
          <p:nvPr/>
        </p:nvSpPr>
        <p:spPr>
          <a:xfrm>
            <a:off x="553744" y="6717467"/>
            <a:ext cx="11396662" cy="1570558"/>
          </a:xfrm>
          <a:prstGeom prst="rect">
            <a:avLst/>
          </a:prstGeom>
        </p:spPr>
        <p:txBody>
          <a:bodyPr lIns="0" tIns="0" rIns="0" bIns="0" rtlCol="0" anchor="t">
            <a:spAutoFit/>
          </a:bodyPr>
          <a:lstStyle/>
          <a:p>
            <a:pPr algn="l">
              <a:lnSpc>
                <a:spcPts val="6439"/>
              </a:lnSpc>
            </a:pPr>
            <a:r>
              <a:rPr lang="en-US" sz="4599" u="sng" dirty="0">
                <a:solidFill>
                  <a:schemeClr val="bg1"/>
                </a:solidFill>
                <a:latin typeface="Arimo"/>
                <a:ea typeface="Arimo"/>
                <a:cs typeface="Arimo"/>
                <a:sym typeface="Arimo"/>
                <a:hlinkClick r:id="rId6" tooltip="https://docs.google.com/document/d/1dy1VWRUn2t3EO5jvacmY9otssNj3aX4dm_5mR9tnfH8/edit?usp=sharing">
                  <a:extLst>
                    <a:ext uri="{A12FA001-AC4F-418D-AE19-62706E023703}">
                      <ahyp:hlinkClr xmlns:ahyp="http://schemas.microsoft.com/office/drawing/2018/hyperlinkcolor" val="tx"/>
                    </a:ext>
                  </a:extLst>
                </a:hlinkClick>
              </a:rPr>
              <a:t>Artifact 1- Professional Learning Experience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6F6F6"/>
        </a:solidFill>
        <a:effectLst/>
      </p:bgPr>
    </p:bg>
    <p:spTree>
      <p:nvGrpSpPr>
        <p:cNvPr id="1" name=""/>
        <p:cNvGrpSpPr/>
        <p:nvPr/>
      </p:nvGrpSpPr>
      <p:grpSpPr>
        <a:xfrm>
          <a:off x="0" y="0"/>
          <a:ext cx="0" cy="0"/>
          <a:chOff x="0" y="0"/>
          <a:chExt cx="0" cy="0"/>
        </a:xfrm>
      </p:grpSpPr>
      <p:sp>
        <p:nvSpPr>
          <p:cNvPr id="2" name="Freeform 2"/>
          <p:cNvSpPr/>
          <p:nvPr/>
        </p:nvSpPr>
        <p:spPr>
          <a:xfrm rot="-5400000">
            <a:off x="16757357" y="1572419"/>
            <a:ext cx="2007771" cy="1003886"/>
          </a:xfrm>
          <a:custGeom>
            <a:avLst/>
            <a:gdLst/>
            <a:ahLst/>
            <a:cxnLst/>
            <a:rect l="l" t="t" r="r" b="b"/>
            <a:pathLst>
              <a:path w="2007771" h="1003886">
                <a:moveTo>
                  <a:pt x="0" y="0"/>
                </a:moveTo>
                <a:lnTo>
                  <a:pt x="2007771" y="0"/>
                </a:lnTo>
                <a:lnTo>
                  <a:pt x="2007771" y="1003885"/>
                </a:lnTo>
                <a:lnTo>
                  <a:pt x="0" y="1003885"/>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3" name="Freeform 3"/>
          <p:cNvSpPr/>
          <p:nvPr/>
        </p:nvSpPr>
        <p:spPr>
          <a:xfrm rot="-10800000">
            <a:off x="16035559" y="7166293"/>
            <a:ext cx="1418191" cy="1418191"/>
          </a:xfrm>
          <a:custGeom>
            <a:avLst/>
            <a:gdLst/>
            <a:ahLst/>
            <a:cxnLst/>
            <a:rect l="l" t="t" r="r" b="b"/>
            <a:pathLst>
              <a:path w="1418191" h="1418191">
                <a:moveTo>
                  <a:pt x="0" y="0"/>
                </a:moveTo>
                <a:lnTo>
                  <a:pt x="1418190" y="0"/>
                </a:lnTo>
                <a:lnTo>
                  <a:pt x="1418190" y="1418191"/>
                </a:lnTo>
                <a:lnTo>
                  <a:pt x="0" y="1418191"/>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4" name="Freeform 4"/>
          <p:cNvSpPr/>
          <p:nvPr/>
        </p:nvSpPr>
        <p:spPr>
          <a:xfrm rot="-5400000">
            <a:off x="8037635" y="633841"/>
            <a:ext cx="1449746" cy="1431294"/>
          </a:xfrm>
          <a:custGeom>
            <a:avLst/>
            <a:gdLst/>
            <a:ahLst/>
            <a:cxnLst/>
            <a:rect l="l" t="t" r="r" b="b"/>
            <a:pathLst>
              <a:path w="1449746" h="1431294">
                <a:moveTo>
                  <a:pt x="0" y="0"/>
                </a:moveTo>
                <a:lnTo>
                  <a:pt x="1449746" y="0"/>
                </a:lnTo>
                <a:lnTo>
                  <a:pt x="1449746" y="1431295"/>
                </a:lnTo>
                <a:lnTo>
                  <a:pt x="0" y="1431295"/>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n-US"/>
          </a:p>
        </p:txBody>
      </p:sp>
      <p:grpSp>
        <p:nvGrpSpPr>
          <p:cNvPr id="5" name="Group 5"/>
          <p:cNvGrpSpPr/>
          <p:nvPr/>
        </p:nvGrpSpPr>
        <p:grpSpPr>
          <a:xfrm>
            <a:off x="9144000" y="1028700"/>
            <a:ext cx="8115300" cy="6137593"/>
            <a:chOff x="0" y="0"/>
            <a:chExt cx="10820400" cy="8183457"/>
          </a:xfrm>
        </p:grpSpPr>
        <p:grpSp>
          <p:nvGrpSpPr>
            <p:cNvPr id="6" name="Group 6"/>
            <p:cNvGrpSpPr/>
            <p:nvPr/>
          </p:nvGrpSpPr>
          <p:grpSpPr>
            <a:xfrm>
              <a:off x="1932144" y="0"/>
              <a:ext cx="8888256" cy="3389356"/>
              <a:chOff x="0" y="0"/>
              <a:chExt cx="513888" cy="195961"/>
            </a:xfrm>
          </p:grpSpPr>
          <p:sp>
            <p:nvSpPr>
              <p:cNvPr id="7" name="Freeform 7"/>
              <p:cNvSpPr/>
              <p:nvPr/>
            </p:nvSpPr>
            <p:spPr>
              <a:xfrm>
                <a:off x="0" y="0"/>
                <a:ext cx="513888" cy="195961"/>
              </a:xfrm>
              <a:custGeom>
                <a:avLst/>
                <a:gdLst/>
                <a:ahLst/>
                <a:cxnLst/>
                <a:rect l="l" t="t" r="r" b="b"/>
                <a:pathLst>
                  <a:path w="513888" h="195961">
                    <a:moveTo>
                      <a:pt x="0" y="0"/>
                    </a:moveTo>
                    <a:lnTo>
                      <a:pt x="513888" y="0"/>
                    </a:lnTo>
                    <a:lnTo>
                      <a:pt x="513888" y="195961"/>
                    </a:lnTo>
                    <a:lnTo>
                      <a:pt x="0" y="195961"/>
                    </a:lnTo>
                    <a:close/>
                  </a:path>
                </a:pathLst>
              </a:custGeom>
              <a:solidFill>
                <a:srgbClr val="000000">
                  <a:alpha val="0"/>
                </a:srgbClr>
              </a:solidFill>
              <a:ln w="9525" cap="sq">
                <a:solidFill>
                  <a:srgbClr val="010101"/>
                </a:solidFill>
                <a:prstDash val="solid"/>
                <a:miter/>
              </a:ln>
            </p:spPr>
            <p:txBody>
              <a:bodyPr/>
              <a:lstStyle/>
              <a:p>
                <a:endParaRPr lang="en-US"/>
              </a:p>
            </p:txBody>
          </p:sp>
          <p:sp>
            <p:nvSpPr>
              <p:cNvPr id="8" name="TextBox 8"/>
              <p:cNvSpPr txBox="1"/>
              <p:nvPr/>
            </p:nvSpPr>
            <p:spPr>
              <a:xfrm>
                <a:off x="0" y="0"/>
                <a:ext cx="513888" cy="195961"/>
              </a:xfrm>
              <a:prstGeom prst="rect">
                <a:avLst/>
              </a:prstGeom>
            </p:spPr>
            <p:txBody>
              <a:bodyPr lIns="50800" tIns="50800" rIns="50800" bIns="50800" rtlCol="0" anchor="ctr"/>
              <a:lstStyle/>
              <a:p>
                <a:pPr marL="0" lvl="0" indent="0" algn="ctr">
                  <a:lnSpc>
                    <a:spcPts val="3239"/>
                  </a:lnSpc>
                  <a:spcBef>
                    <a:spcPct val="0"/>
                  </a:spcBef>
                </a:pPr>
                <a:r>
                  <a:rPr lang="en-US" sz="2699" b="1" u="sng">
                    <a:solidFill>
                      <a:srgbClr val="0000FF"/>
                    </a:solidFill>
                    <a:latin typeface="Garet Bold"/>
                    <a:ea typeface="Garet Bold"/>
                    <a:cs typeface="Garet Bold"/>
                    <a:sym typeface="Garet Bold"/>
                    <a:hlinkClick r:id="rId8" action="ppaction://hlinksldjump"/>
                  </a:rPr>
                  <a:t>Post Observation Conference Notes</a:t>
                </a:r>
              </a:p>
            </p:txBody>
          </p:sp>
        </p:grpSp>
        <p:grpSp>
          <p:nvGrpSpPr>
            <p:cNvPr id="9" name="Group 9"/>
            <p:cNvGrpSpPr/>
            <p:nvPr/>
          </p:nvGrpSpPr>
          <p:grpSpPr>
            <a:xfrm>
              <a:off x="1932144" y="3355197"/>
              <a:ext cx="8888256" cy="2431209"/>
              <a:chOff x="0" y="0"/>
              <a:chExt cx="513888" cy="140564"/>
            </a:xfrm>
          </p:grpSpPr>
          <p:sp>
            <p:nvSpPr>
              <p:cNvPr id="10" name="Freeform 10"/>
              <p:cNvSpPr/>
              <p:nvPr/>
            </p:nvSpPr>
            <p:spPr>
              <a:xfrm>
                <a:off x="0" y="0"/>
                <a:ext cx="513888" cy="140564"/>
              </a:xfrm>
              <a:custGeom>
                <a:avLst/>
                <a:gdLst/>
                <a:ahLst/>
                <a:cxnLst/>
                <a:rect l="l" t="t" r="r" b="b"/>
                <a:pathLst>
                  <a:path w="513888" h="140564">
                    <a:moveTo>
                      <a:pt x="0" y="0"/>
                    </a:moveTo>
                    <a:lnTo>
                      <a:pt x="513888" y="0"/>
                    </a:lnTo>
                    <a:lnTo>
                      <a:pt x="513888" y="140564"/>
                    </a:lnTo>
                    <a:lnTo>
                      <a:pt x="0" y="140564"/>
                    </a:lnTo>
                    <a:close/>
                  </a:path>
                </a:pathLst>
              </a:custGeom>
              <a:solidFill>
                <a:srgbClr val="000000">
                  <a:alpha val="0"/>
                </a:srgbClr>
              </a:solidFill>
              <a:ln w="9525" cap="sq">
                <a:solidFill>
                  <a:srgbClr val="010101"/>
                </a:solidFill>
                <a:prstDash val="solid"/>
                <a:miter/>
              </a:ln>
            </p:spPr>
            <p:txBody>
              <a:bodyPr/>
              <a:lstStyle/>
              <a:p>
                <a:endParaRPr lang="en-US"/>
              </a:p>
            </p:txBody>
          </p:sp>
          <p:sp>
            <p:nvSpPr>
              <p:cNvPr id="11" name="TextBox 11"/>
              <p:cNvSpPr txBox="1"/>
              <p:nvPr/>
            </p:nvSpPr>
            <p:spPr>
              <a:xfrm>
                <a:off x="0" y="9525"/>
                <a:ext cx="513888" cy="131039"/>
              </a:xfrm>
              <a:prstGeom prst="rect">
                <a:avLst/>
              </a:prstGeom>
            </p:spPr>
            <p:txBody>
              <a:bodyPr lIns="50800" tIns="50800" rIns="50800" bIns="50800" rtlCol="0" anchor="ctr"/>
              <a:lstStyle/>
              <a:p>
                <a:pPr marL="0" lvl="0" indent="0" algn="ctr">
                  <a:lnSpc>
                    <a:spcPts val="3480"/>
                  </a:lnSpc>
                  <a:spcBef>
                    <a:spcPct val="0"/>
                  </a:spcBef>
                </a:pPr>
                <a:r>
                  <a:rPr lang="en-US" sz="2900" b="1" u="sng">
                    <a:solidFill>
                      <a:srgbClr val="0000FF"/>
                    </a:solidFill>
                    <a:latin typeface="Garet Bold"/>
                    <a:ea typeface="Garet Bold"/>
                    <a:cs typeface="Garet Bold"/>
                    <a:sym typeface="Garet Bold"/>
                    <a:hlinkClick r:id="rId9" action="ppaction://hlinksldjump"/>
                  </a:rPr>
                  <a:t>Lesson Plan Reflection Notations</a:t>
                </a:r>
              </a:p>
            </p:txBody>
          </p:sp>
        </p:grpSp>
        <p:grpSp>
          <p:nvGrpSpPr>
            <p:cNvPr id="12" name="Group 12"/>
            <p:cNvGrpSpPr/>
            <p:nvPr/>
          </p:nvGrpSpPr>
          <p:grpSpPr>
            <a:xfrm>
              <a:off x="1932144" y="5752248"/>
              <a:ext cx="8888256" cy="2431209"/>
              <a:chOff x="0" y="0"/>
              <a:chExt cx="513888" cy="140564"/>
            </a:xfrm>
          </p:grpSpPr>
          <p:sp>
            <p:nvSpPr>
              <p:cNvPr id="13" name="Freeform 13"/>
              <p:cNvSpPr/>
              <p:nvPr/>
            </p:nvSpPr>
            <p:spPr>
              <a:xfrm>
                <a:off x="0" y="0"/>
                <a:ext cx="513888" cy="140564"/>
              </a:xfrm>
              <a:custGeom>
                <a:avLst/>
                <a:gdLst/>
                <a:ahLst/>
                <a:cxnLst/>
                <a:rect l="l" t="t" r="r" b="b"/>
                <a:pathLst>
                  <a:path w="513888" h="140564">
                    <a:moveTo>
                      <a:pt x="0" y="0"/>
                    </a:moveTo>
                    <a:lnTo>
                      <a:pt x="513888" y="0"/>
                    </a:lnTo>
                    <a:lnTo>
                      <a:pt x="513888" y="140564"/>
                    </a:lnTo>
                    <a:lnTo>
                      <a:pt x="0" y="140564"/>
                    </a:lnTo>
                    <a:close/>
                  </a:path>
                </a:pathLst>
              </a:custGeom>
              <a:solidFill>
                <a:srgbClr val="000000">
                  <a:alpha val="0"/>
                </a:srgbClr>
              </a:solidFill>
              <a:ln w="9525" cap="sq">
                <a:solidFill>
                  <a:srgbClr val="010101"/>
                </a:solidFill>
                <a:prstDash val="solid"/>
                <a:miter/>
              </a:ln>
            </p:spPr>
            <p:txBody>
              <a:bodyPr/>
              <a:lstStyle/>
              <a:p>
                <a:endParaRPr lang="en-US"/>
              </a:p>
            </p:txBody>
          </p:sp>
          <p:sp>
            <p:nvSpPr>
              <p:cNvPr id="14" name="TextBox 14"/>
              <p:cNvSpPr txBox="1"/>
              <p:nvPr/>
            </p:nvSpPr>
            <p:spPr>
              <a:xfrm>
                <a:off x="0" y="0"/>
                <a:ext cx="513888" cy="140564"/>
              </a:xfrm>
              <a:prstGeom prst="rect">
                <a:avLst/>
              </a:prstGeom>
            </p:spPr>
            <p:txBody>
              <a:bodyPr lIns="50800" tIns="50800" rIns="50800" bIns="50800" rtlCol="0" anchor="ctr"/>
              <a:lstStyle/>
              <a:p>
                <a:pPr marL="0" lvl="0" indent="0" algn="ctr">
                  <a:lnSpc>
                    <a:spcPts val="3359"/>
                  </a:lnSpc>
                  <a:spcBef>
                    <a:spcPct val="0"/>
                  </a:spcBef>
                </a:pPr>
                <a:r>
                  <a:rPr lang="en-US" sz="2799" b="1" u="sng">
                    <a:solidFill>
                      <a:srgbClr val="0000FF"/>
                    </a:solidFill>
                    <a:latin typeface="Garet Bold"/>
                    <a:ea typeface="Garet Bold"/>
                    <a:cs typeface="Garet Bold"/>
                    <a:sym typeface="Garet Bold"/>
                    <a:hlinkClick r:id="rId10" action="ppaction://hlinksldjump"/>
                  </a:rPr>
                  <a:t>Incorporating Reflective Practices</a:t>
                </a:r>
              </a:p>
            </p:txBody>
          </p:sp>
        </p:grpSp>
        <p:grpSp>
          <p:nvGrpSpPr>
            <p:cNvPr id="15" name="Group 15"/>
            <p:cNvGrpSpPr/>
            <p:nvPr/>
          </p:nvGrpSpPr>
          <p:grpSpPr>
            <a:xfrm>
              <a:off x="0" y="5763634"/>
              <a:ext cx="1946097" cy="2419823"/>
              <a:chOff x="0" y="0"/>
              <a:chExt cx="653679" cy="812800"/>
            </a:xfrm>
          </p:grpSpPr>
          <p:sp>
            <p:nvSpPr>
              <p:cNvPr id="16" name="Freeform 16"/>
              <p:cNvSpPr/>
              <p:nvPr/>
            </p:nvSpPr>
            <p:spPr>
              <a:xfrm>
                <a:off x="0" y="0"/>
                <a:ext cx="653679" cy="812800"/>
              </a:xfrm>
              <a:custGeom>
                <a:avLst/>
                <a:gdLst/>
                <a:ahLst/>
                <a:cxnLst/>
                <a:rect l="l" t="t" r="r" b="b"/>
                <a:pathLst>
                  <a:path w="653679" h="812800">
                    <a:moveTo>
                      <a:pt x="0" y="0"/>
                    </a:moveTo>
                    <a:lnTo>
                      <a:pt x="653679" y="0"/>
                    </a:lnTo>
                    <a:lnTo>
                      <a:pt x="653679" y="812800"/>
                    </a:lnTo>
                    <a:lnTo>
                      <a:pt x="0" y="812800"/>
                    </a:lnTo>
                    <a:close/>
                  </a:path>
                </a:pathLst>
              </a:custGeom>
              <a:solidFill>
                <a:srgbClr val="000000">
                  <a:alpha val="0"/>
                </a:srgbClr>
              </a:solidFill>
              <a:ln w="9525" cap="sq">
                <a:solidFill>
                  <a:srgbClr val="010101"/>
                </a:solidFill>
                <a:prstDash val="solid"/>
                <a:miter/>
              </a:ln>
            </p:spPr>
            <p:txBody>
              <a:bodyPr/>
              <a:lstStyle/>
              <a:p>
                <a:endParaRPr lang="en-US"/>
              </a:p>
            </p:txBody>
          </p:sp>
          <p:sp>
            <p:nvSpPr>
              <p:cNvPr id="17" name="TextBox 17"/>
              <p:cNvSpPr txBox="1"/>
              <p:nvPr/>
            </p:nvSpPr>
            <p:spPr>
              <a:xfrm>
                <a:off x="0" y="9525"/>
                <a:ext cx="653679" cy="803275"/>
              </a:xfrm>
              <a:prstGeom prst="rect">
                <a:avLst/>
              </a:prstGeom>
            </p:spPr>
            <p:txBody>
              <a:bodyPr lIns="50800" tIns="50800" rIns="50800" bIns="50800" rtlCol="0" anchor="ctr"/>
              <a:lstStyle/>
              <a:p>
                <a:pPr marL="0" lvl="0" indent="0" algn="ctr">
                  <a:lnSpc>
                    <a:spcPts val="4799"/>
                  </a:lnSpc>
                  <a:spcBef>
                    <a:spcPct val="0"/>
                  </a:spcBef>
                </a:pPr>
                <a:r>
                  <a:rPr lang="en-US" sz="3999" b="1">
                    <a:solidFill>
                      <a:srgbClr val="010101"/>
                    </a:solidFill>
                    <a:latin typeface="Garet Bold"/>
                    <a:ea typeface="Garet Bold"/>
                    <a:cs typeface="Garet Bold"/>
                    <a:sym typeface="Garet Bold"/>
                  </a:rPr>
                  <a:t>10</a:t>
                </a:r>
              </a:p>
            </p:txBody>
          </p:sp>
        </p:grpSp>
        <p:grpSp>
          <p:nvGrpSpPr>
            <p:cNvPr id="18" name="Group 18"/>
            <p:cNvGrpSpPr/>
            <p:nvPr/>
          </p:nvGrpSpPr>
          <p:grpSpPr>
            <a:xfrm>
              <a:off x="0" y="3366584"/>
              <a:ext cx="1946097" cy="2419823"/>
              <a:chOff x="0" y="0"/>
              <a:chExt cx="653679" cy="812800"/>
            </a:xfrm>
          </p:grpSpPr>
          <p:sp>
            <p:nvSpPr>
              <p:cNvPr id="19" name="Freeform 19"/>
              <p:cNvSpPr/>
              <p:nvPr/>
            </p:nvSpPr>
            <p:spPr>
              <a:xfrm>
                <a:off x="0" y="0"/>
                <a:ext cx="653679" cy="812800"/>
              </a:xfrm>
              <a:custGeom>
                <a:avLst/>
                <a:gdLst/>
                <a:ahLst/>
                <a:cxnLst/>
                <a:rect l="l" t="t" r="r" b="b"/>
                <a:pathLst>
                  <a:path w="653679" h="812800">
                    <a:moveTo>
                      <a:pt x="0" y="0"/>
                    </a:moveTo>
                    <a:lnTo>
                      <a:pt x="653679" y="0"/>
                    </a:lnTo>
                    <a:lnTo>
                      <a:pt x="653679" y="812800"/>
                    </a:lnTo>
                    <a:lnTo>
                      <a:pt x="0" y="812800"/>
                    </a:lnTo>
                    <a:close/>
                  </a:path>
                </a:pathLst>
              </a:custGeom>
              <a:solidFill>
                <a:srgbClr val="000000">
                  <a:alpha val="0"/>
                </a:srgbClr>
              </a:solidFill>
              <a:ln w="9525" cap="sq">
                <a:solidFill>
                  <a:srgbClr val="010101"/>
                </a:solidFill>
                <a:prstDash val="solid"/>
                <a:miter/>
              </a:ln>
            </p:spPr>
            <p:txBody>
              <a:bodyPr/>
              <a:lstStyle/>
              <a:p>
                <a:endParaRPr lang="en-US"/>
              </a:p>
            </p:txBody>
          </p:sp>
          <p:sp>
            <p:nvSpPr>
              <p:cNvPr id="20" name="TextBox 20"/>
              <p:cNvSpPr txBox="1"/>
              <p:nvPr/>
            </p:nvSpPr>
            <p:spPr>
              <a:xfrm>
                <a:off x="0" y="9525"/>
                <a:ext cx="653679" cy="803275"/>
              </a:xfrm>
              <a:prstGeom prst="rect">
                <a:avLst/>
              </a:prstGeom>
            </p:spPr>
            <p:txBody>
              <a:bodyPr lIns="50800" tIns="50800" rIns="50800" bIns="50800" rtlCol="0" anchor="ctr"/>
              <a:lstStyle/>
              <a:p>
                <a:pPr marL="0" lvl="0" indent="0" algn="ctr">
                  <a:lnSpc>
                    <a:spcPts val="4799"/>
                  </a:lnSpc>
                  <a:spcBef>
                    <a:spcPct val="0"/>
                  </a:spcBef>
                </a:pPr>
                <a:r>
                  <a:rPr lang="en-US" sz="3999" b="1">
                    <a:solidFill>
                      <a:srgbClr val="010101"/>
                    </a:solidFill>
                    <a:latin typeface="Garet Bold"/>
                    <a:ea typeface="Garet Bold"/>
                    <a:cs typeface="Garet Bold"/>
                    <a:sym typeface="Garet Bold"/>
                  </a:rPr>
                  <a:t>9</a:t>
                </a:r>
              </a:p>
            </p:txBody>
          </p:sp>
        </p:grpSp>
        <p:grpSp>
          <p:nvGrpSpPr>
            <p:cNvPr id="21" name="Group 21"/>
            <p:cNvGrpSpPr/>
            <p:nvPr/>
          </p:nvGrpSpPr>
          <p:grpSpPr>
            <a:xfrm>
              <a:off x="0" y="0"/>
              <a:ext cx="1946097" cy="3389356"/>
              <a:chOff x="0" y="0"/>
              <a:chExt cx="653679" cy="1138459"/>
            </a:xfrm>
          </p:grpSpPr>
          <p:sp>
            <p:nvSpPr>
              <p:cNvPr id="22" name="Freeform 22"/>
              <p:cNvSpPr/>
              <p:nvPr/>
            </p:nvSpPr>
            <p:spPr>
              <a:xfrm>
                <a:off x="0" y="0"/>
                <a:ext cx="653679" cy="1138459"/>
              </a:xfrm>
              <a:custGeom>
                <a:avLst/>
                <a:gdLst/>
                <a:ahLst/>
                <a:cxnLst/>
                <a:rect l="l" t="t" r="r" b="b"/>
                <a:pathLst>
                  <a:path w="653679" h="1138459">
                    <a:moveTo>
                      <a:pt x="0" y="0"/>
                    </a:moveTo>
                    <a:lnTo>
                      <a:pt x="653679" y="0"/>
                    </a:lnTo>
                    <a:lnTo>
                      <a:pt x="653679" y="1138459"/>
                    </a:lnTo>
                    <a:lnTo>
                      <a:pt x="0" y="1138459"/>
                    </a:lnTo>
                    <a:close/>
                  </a:path>
                </a:pathLst>
              </a:custGeom>
              <a:solidFill>
                <a:srgbClr val="000000">
                  <a:alpha val="0"/>
                </a:srgbClr>
              </a:solidFill>
              <a:ln w="9525" cap="sq">
                <a:solidFill>
                  <a:srgbClr val="010101"/>
                </a:solidFill>
                <a:prstDash val="solid"/>
                <a:miter/>
              </a:ln>
            </p:spPr>
            <p:txBody>
              <a:bodyPr/>
              <a:lstStyle/>
              <a:p>
                <a:endParaRPr lang="en-US"/>
              </a:p>
            </p:txBody>
          </p:sp>
          <p:sp>
            <p:nvSpPr>
              <p:cNvPr id="23" name="TextBox 23"/>
              <p:cNvSpPr txBox="1"/>
              <p:nvPr/>
            </p:nvSpPr>
            <p:spPr>
              <a:xfrm>
                <a:off x="0" y="9525"/>
                <a:ext cx="653679" cy="1128934"/>
              </a:xfrm>
              <a:prstGeom prst="rect">
                <a:avLst/>
              </a:prstGeom>
            </p:spPr>
            <p:txBody>
              <a:bodyPr lIns="50800" tIns="50800" rIns="50800" bIns="50800" rtlCol="0" anchor="ctr"/>
              <a:lstStyle/>
              <a:p>
                <a:pPr marL="0" lvl="0" indent="0" algn="ctr">
                  <a:lnSpc>
                    <a:spcPts val="4799"/>
                  </a:lnSpc>
                  <a:spcBef>
                    <a:spcPct val="0"/>
                  </a:spcBef>
                </a:pPr>
                <a:r>
                  <a:rPr lang="en-US" sz="3999" b="1">
                    <a:solidFill>
                      <a:srgbClr val="010101"/>
                    </a:solidFill>
                    <a:latin typeface="Garet Bold"/>
                    <a:ea typeface="Garet Bold"/>
                    <a:cs typeface="Garet Bold"/>
                    <a:sym typeface="Garet Bold"/>
                  </a:rPr>
                  <a:t>8</a:t>
                </a:r>
              </a:p>
            </p:txBody>
          </p:sp>
        </p:grpSp>
      </p:grpSp>
      <p:sp>
        <p:nvSpPr>
          <p:cNvPr id="24" name="TextBox 24"/>
          <p:cNvSpPr txBox="1"/>
          <p:nvPr/>
        </p:nvSpPr>
        <p:spPr>
          <a:xfrm>
            <a:off x="1028700" y="1043952"/>
            <a:ext cx="7076508" cy="1539875"/>
          </a:xfrm>
          <a:prstGeom prst="rect">
            <a:avLst/>
          </a:prstGeom>
        </p:spPr>
        <p:txBody>
          <a:bodyPr lIns="0" tIns="0" rIns="0" bIns="0" rtlCol="0" anchor="t">
            <a:spAutoFit/>
          </a:bodyPr>
          <a:lstStyle/>
          <a:p>
            <a:pPr marL="0" lvl="0" indent="0" algn="l">
              <a:lnSpc>
                <a:spcPts val="10450"/>
              </a:lnSpc>
            </a:pPr>
            <a:r>
              <a:rPr lang="en-US" sz="9500" b="1" spc="-313" dirty="0">
                <a:solidFill>
                  <a:srgbClr val="2D2D2D"/>
                </a:solidFill>
                <a:latin typeface="ITC Avant Garde Gothic Bold"/>
                <a:ea typeface="ITC Avant Garde Gothic Bold"/>
                <a:cs typeface="ITC Avant Garde Gothic Bold"/>
                <a:sym typeface="ITC Avant Garde Gothic Bold"/>
              </a:rPr>
              <a:t>Artifacts 4A</a:t>
            </a:r>
          </a:p>
        </p:txBody>
      </p:sp>
      <p:sp>
        <p:nvSpPr>
          <p:cNvPr id="25" name="TextBox 25"/>
          <p:cNvSpPr txBox="1"/>
          <p:nvPr/>
        </p:nvSpPr>
        <p:spPr>
          <a:xfrm>
            <a:off x="1028699" y="2418388"/>
            <a:ext cx="5895321" cy="2952122"/>
          </a:xfrm>
          <a:prstGeom prst="rect">
            <a:avLst/>
          </a:prstGeom>
        </p:spPr>
        <p:txBody>
          <a:bodyPr lIns="0" tIns="0" rIns="0" bIns="0" rtlCol="0" anchor="t">
            <a:spAutoFit/>
          </a:bodyPr>
          <a:lstStyle/>
          <a:p>
            <a:pPr marL="0" lvl="0" indent="0" algn="l">
              <a:lnSpc>
                <a:spcPts val="7370"/>
              </a:lnSpc>
            </a:pPr>
            <a:r>
              <a:rPr lang="en-US" sz="6700" b="1" spc="-221" dirty="0">
                <a:solidFill>
                  <a:srgbClr val="FF551C"/>
                </a:solidFill>
                <a:latin typeface="ITC Avant Garde Gothic Bold"/>
                <a:ea typeface="ITC Avant Garde Gothic Bold"/>
                <a:cs typeface="ITC Avant Garde Gothic Bold"/>
                <a:sym typeface="ITC Avant Garde Gothic Bold"/>
              </a:rPr>
              <a:t>Engaging in Reflective Practices</a:t>
            </a:r>
          </a:p>
        </p:txBody>
      </p:sp>
      <p:sp>
        <p:nvSpPr>
          <p:cNvPr id="26" name="TextBox 26"/>
          <p:cNvSpPr txBox="1"/>
          <p:nvPr/>
        </p:nvSpPr>
        <p:spPr>
          <a:xfrm>
            <a:off x="1028700" y="5489831"/>
            <a:ext cx="7018161" cy="4771114"/>
          </a:xfrm>
          <a:prstGeom prst="rect">
            <a:avLst/>
          </a:prstGeom>
        </p:spPr>
        <p:txBody>
          <a:bodyPr lIns="0" tIns="0" rIns="0" bIns="0" rtlCol="0" anchor="t">
            <a:spAutoFit/>
          </a:bodyPr>
          <a:lstStyle/>
          <a:p>
            <a:pPr marL="0" lvl="0" indent="0" algn="just">
              <a:lnSpc>
                <a:spcPts val="3119"/>
              </a:lnSpc>
            </a:pPr>
            <a:r>
              <a:rPr lang="en-US" sz="2599" spc="-90" dirty="0">
                <a:solidFill>
                  <a:srgbClr val="010101"/>
                </a:solidFill>
                <a:latin typeface="Garet"/>
                <a:ea typeface="Garet"/>
                <a:cs typeface="Garet"/>
                <a:sym typeface="Garet"/>
              </a:rPr>
              <a:t>	Engaging in reflective practices is crucial to someone like me who is transferring into a new position. Even though I may think I have the idea of teaching down, the new position opens up new opportunities to reflect upon my approaches in and out of the classroom. Using feedback from colleagues, supervisors, as well as knowledge gained from professional learning experiences, has given me so much to reflect on as I continue in this new field of teaching.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6F6F6"/>
        </a:solidFill>
        <a:effectLst/>
      </p:bgPr>
    </p:bg>
    <p:spTree>
      <p:nvGrpSpPr>
        <p:cNvPr id="1" name=""/>
        <p:cNvGrpSpPr/>
        <p:nvPr/>
      </p:nvGrpSpPr>
      <p:grpSpPr>
        <a:xfrm>
          <a:off x="0" y="0"/>
          <a:ext cx="0" cy="0"/>
          <a:chOff x="0" y="0"/>
          <a:chExt cx="0" cy="0"/>
        </a:xfrm>
      </p:grpSpPr>
      <p:sp>
        <p:nvSpPr>
          <p:cNvPr id="2" name="Freeform 2"/>
          <p:cNvSpPr/>
          <p:nvPr/>
        </p:nvSpPr>
        <p:spPr>
          <a:xfrm rot="-10800000">
            <a:off x="14520071" y="3295621"/>
            <a:ext cx="2437854" cy="1218927"/>
          </a:xfrm>
          <a:custGeom>
            <a:avLst/>
            <a:gdLst/>
            <a:ahLst/>
            <a:cxnLst/>
            <a:rect l="l" t="t" r="r" b="b"/>
            <a:pathLst>
              <a:path w="2437854" h="1218927">
                <a:moveTo>
                  <a:pt x="0" y="0"/>
                </a:moveTo>
                <a:lnTo>
                  <a:pt x="2437854" y="0"/>
                </a:lnTo>
                <a:lnTo>
                  <a:pt x="2437854" y="1218926"/>
                </a:lnTo>
                <a:lnTo>
                  <a:pt x="0" y="1218926"/>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3" name="Freeform 3"/>
          <p:cNvSpPr/>
          <p:nvPr/>
        </p:nvSpPr>
        <p:spPr>
          <a:xfrm rot="-5400000">
            <a:off x="-537707" y="8905298"/>
            <a:ext cx="1566407" cy="1566407"/>
          </a:xfrm>
          <a:custGeom>
            <a:avLst/>
            <a:gdLst/>
            <a:ahLst/>
            <a:cxnLst/>
            <a:rect l="l" t="t" r="r" b="b"/>
            <a:pathLst>
              <a:path w="1566407" h="1566407">
                <a:moveTo>
                  <a:pt x="0" y="0"/>
                </a:moveTo>
                <a:lnTo>
                  <a:pt x="1566407" y="0"/>
                </a:lnTo>
                <a:lnTo>
                  <a:pt x="1566407" y="1566407"/>
                </a:lnTo>
                <a:lnTo>
                  <a:pt x="0" y="1566407"/>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4" name="TextBox 4"/>
          <p:cNvSpPr txBox="1"/>
          <p:nvPr/>
        </p:nvSpPr>
        <p:spPr>
          <a:xfrm>
            <a:off x="1028700" y="1833547"/>
            <a:ext cx="8115300" cy="1704992"/>
          </a:xfrm>
          <a:prstGeom prst="rect">
            <a:avLst/>
          </a:prstGeom>
        </p:spPr>
        <p:txBody>
          <a:bodyPr lIns="0" tIns="0" rIns="0" bIns="0" rtlCol="0" anchor="t">
            <a:spAutoFit/>
          </a:bodyPr>
          <a:lstStyle/>
          <a:p>
            <a:pPr marL="0" lvl="0" indent="0" algn="l">
              <a:lnSpc>
                <a:spcPts val="11551"/>
              </a:lnSpc>
            </a:pPr>
            <a:r>
              <a:rPr lang="en-US" sz="10501" b="1" spc="-346">
                <a:solidFill>
                  <a:srgbClr val="010101"/>
                </a:solidFill>
                <a:latin typeface="ITC Avant Garde Gothic Bold"/>
                <a:ea typeface="ITC Avant Garde Gothic Bold"/>
                <a:cs typeface="ITC Avant Garde Gothic Bold"/>
                <a:sym typeface="ITC Avant Garde Gothic Bold"/>
              </a:rPr>
              <a:t>Artifact 4A</a:t>
            </a:r>
          </a:p>
        </p:txBody>
      </p:sp>
      <p:sp>
        <p:nvSpPr>
          <p:cNvPr id="5" name="TextBox 5"/>
          <p:cNvSpPr txBox="1"/>
          <p:nvPr/>
        </p:nvSpPr>
        <p:spPr>
          <a:xfrm>
            <a:off x="1028700" y="3471864"/>
            <a:ext cx="8536352" cy="2018692"/>
          </a:xfrm>
          <a:prstGeom prst="rect">
            <a:avLst/>
          </a:prstGeom>
        </p:spPr>
        <p:txBody>
          <a:bodyPr lIns="0" tIns="0" rIns="0" bIns="0" rtlCol="0" anchor="t">
            <a:spAutoFit/>
          </a:bodyPr>
          <a:lstStyle/>
          <a:p>
            <a:pPr marL="0" lvl="0" indent="0" algn="l">
              <a:lnSpc>
                <a:spcPts val="7372"/>
              </a:lnSpc>
            </a:pPr>
            <a:r>
              <a:rPr lang="en-US" sz="6702" b="1" spc="-221">
                <a:solidFill>
                  <a:srgbClr val="FF551C"/>
                </a:solidFill>
                <a:latin typeface="ITC Avant Garde Gothic Bold"/>
                <a:ea typeface="ITC Avant Garde Gothic Bold"/>
                <a:cs typeface="ITC Avant Garde Gothic Bold"/>
                <a:sym typeface="ITC Avant Garde Gothic Bold"/>
              </a:rPr>
              <a:t>Post Observation Conference Notes</a:t>
            </a:r>
          </a:p>
        </p:txBody>
      </p:sp>
      <p:sp>
        <p:nvSpPr>
          <p:cNvPr id="6" name="Freeform 6"/>
          <p:cNvSpPr/>
          <p:nvPr/>
        </p:nvSpPr>
        <p:spPr>
          <a:xfrm rot="-5400000">
            <a:off x="10677133" y="5926379"/>
            <a:ext cx="1566407" cy="1546471"/>
          </a:xfrm>
          <a:custGeom>
            <a:avLst/>
            <a:gdLst/>
            <a:ahLst/>
            <a:cxnLst/>
            <a:rect l="l" t="t" r="r" b="b"/>
            <a:pathLst>
              <a:path w="1566407" h="1546471">
                <a:moveTo>
                  <a:pt x="0" y="0"/>
                </a:moveTo>
                <a:lnTo>
                  <a:pt x="1566407" y="0"/>
                </a:lnTo>
                <a:lnTo>
                  <a:pt x="1566407" y="1546470"/>
                </a:lnTo>
                <a:lnTo>
                  <a:pt x="0" y="1546470"/>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n-US"/>
          </a:p>
        </p:txBody>
      </p:sp>
      <p:sp>
        <p:nvSpPr>
          <p:cNvPr id="7" name="TextBox 7"/>
          <p:cNvSpPr txBox="1"/>
          <p:nvPr/>
        </p:nvSpPr>
        <p:spPr>
          <a:xfrm>
            <a:off x="1190592" y="5490556"/>
            <a:ext cx="7018161" cy="4616648"/>
          </a:xfrm>
          <a:prstGeom prst="rect">
            <a:avLst/>
          </a:prstGeom>
        </p:spPr>
        <p:txBody>
          <a:bodyPr lIns="0" tIns="0" rIns="0" bIns="0" rtlCol="0" anchor="t">
            <a:spAutoFit/>
          </a:bodyPr>
          <a:lstStyle/>
          <a:p>
            <a:pPr marL="0" lvl="0" indent="0" algn="just">
              <a:lnSpc>
                <a:spcPts val="2999"/>
              </a:lnSpc>
            </a:pPr>
            <a:r>
              <a:rPr lang="en-US" sz="2499" spc="-87" dirty="0">
                <a:solidFill>
                  <a:srgbClr val="010101"/>
                </a:solidFill>
                <a:latin typeface="Garet"/>
                <a:ea typeface="Garet"/>
                <a:cs typeface="Garet"/>
                <a:sym typeface="Garet"/>
              </a:rPr>
              <a:t>	Adding in post observation conference notes felt important because this is always an important chance to meet with a supervisor to share what is going on in my classroom while getting an </a:t>
            </a:r>
            <a:r>
              <a:rPr lang="en-US" sz="2499" i="1" spc="-87" dirty="0">
                <a:solidFill>
                  <a:srgbClr val="010101"/>
                </a:solidFill>
                <a:latin typeface="Garet Italics"/>
                <a:ea typeface="Garet Italics"/>
                <a:cs typeface="Garet Italics"/>
                <a:sym typeface="Garet Italics"/>
              </a:rPr>
              <a:t>outside</a:t>
            </a:r>
            <a:r>
              <a:rPr lang="en-US" sz="2499" spc="-87" dirty="0">
                <a:solidFill>
                  <a:srgbClr val="010101"/>
                </a:solidFill>
                <a:latin typeface="Garet"/>
                <a:ea typeface="Garet"/>
                <a:cs typeface="Garet"/>
                <a:sym typeface="Garet"/>
              </a:rPr>
              <a:t> perspective on my teaching approach. Whether it is central office or administration, there is always something in my teaching they can help me take note of and build upon. Using this moment to engage in professional reflection hones my teaching skills and sets my students up for even more success.</a:t>
            </a:r>
          </a:p>
        </p:txBody>
      </p:sp>
      <p:sp>
        <p:nvSpPr>
          <p:cNvPr id="8" name="TextBox 8"/>
          <p:cNvSpPr txBox="1"/>
          <p:nvPr/>
        </p:nvSpPr>
        <p:spPr>
          <a:xfrm>
            <a:off x="10687101" y="4869608"/>
            <a:ext cx="7248556" cy="620948"/>
          </a:xfrm>
          <a:prstGeom prst="rect">
            <a:avLst/>
          </a:prstGeom>
        </p:spPr>
        <p:txBody>
          <a:bodyPr lIns="0" tIns="0" rIns="0" bIns="0" rtlCol="0" anchor="t">
            <a:spAutoFit/>
          </a:bodyPr>
          <a:lstStyle/>
          <a:p>
            <a:pPr algn="l">
              <a:lnSpc>
                <a:spcPts val="4975"/>
              </a:lnSpc>
            </a:pPr>
            <a:r>
              <a:rPr lang="en-US" sz="3553" u="sng">
                <a:solidFill>
                  <a:srgbClr val="0000FF"/>
                </a:solidFill>
                <a:latin typeface="Arimo"/>
                <a:ea typeface="Arimo"/>
                <a:cs typeface="Arimo"/>
                <a:sym typeface="Arimo"/>
                <a:hlinkClick r:id="rId8" tooltip="https://docs.google.com/document/d/1gEEPP1LaCIrUw_BLNo33KxsGxIswSh-j_qtIaMqElGg/edit?usp=sharing"/>
              </a:rPr>
              <a:t>Artifact 4A - Post Observation Notes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6F6F6"/>
        </a:solidFill>
        <a:effectLst/>
      </p:bgPr>
    </p:bg>
    <p:spTree>
      <p:nvGrpSpPr>
        <p:cNvPr id="1" name=""/>
        <p:cNvGrpSpPr/>
        <p:nvPr/>
      </p:nvGrpSpPr>
      <p:grpSpPr>
        <a:xfrm>
          <a:off x="0" y="0"/>
          <a:ext cx="0" cy="0"/>
          <a:chOff x="0" y="0"/>
          <a:chExt cx="0" cy="0"/>
        </a:xfrm>
      </p:grpSpPr>
      <p:sp>
        <p:nvSpPr>
          <p:cNvPr id="2" name="Freeform 2"/>
          <p:cNvSpPr/>
          <p:nvPr/>
        </p:nvSpPr>
        <p:spPr>
          <a:xfrm rot="-10800000">
            <a:off x="15659370" y="8398205"/>
            <a:ext cx="1198398" cy="1198398"/>
          </a:xfrm>
          <a:custGeom>
            <a:avLst/>
            <a:gdLst/>
            <a:ahLst/>
            <a:cxnLst/>
            <a:rect l="l" t="t" r="r" b="b"/>
            <a:pathLst>
              <a:path w="1198398" h="1198398">
                <a:moveTo>
                  <a:pt x="0" y="0"/>
                </a:moveTo>
                <a:lnTo>
                  <a:pt x="1198398" y="0"/>
                </a:lnTo>
                <a:lnTo>
                  <a:pt x="1198398" y="1198398"/>
                </a:lnTo>
                <a:lnTo>
                  <a:pt x="0" y="1198398"/>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grpSp>
        <p:nvGrpSpPr>
          <p:cNvPr id="3" name="Group 3"/>
          <p:cNvGrpSpPr/>
          <p:nvPr/>
        </p:nvGrpSpPr>
        <p:grpSpPr>
          <a:xfrm>
            <a:off x="16620290" y="603670"/>
            <a:ext cx="1198398" cy="2112477"/>
            <a:chOff x="0" y="0"/>
            <a:chExt cx="1189603" cy="2096973"/>
          </a:xfrm>
        </p:grpSpPr>
        <p:sp>
          <p:nvSpPr>
            <p:cNvPr id="4" name="Freeform 4"/>
            <p:cNvSpPr/>
            <p:nvPr/>
          </p:nvSpPr>
          <p:spPr>
            <a:xfrm>
              <a:off x="0" y="0"/>
              <a:ext cx="1189603" cy="2096973"/>
            </a:xfrm>
            <a:custGeom>
              <a:avLst/>
              <a:gdLst/>
              <a:ahLst/>
              <a:cxnLst/>
              <a:rect l="l" t="t" r="r" b="b"/>
              <a:pathLst>
                <a:path w="1189603" h="2096973">
                  <a:moveTo>
                    <a:pt x="0" y="0"/>
                  </a:moveTo>
                  <a:lnTo>
                    <a:pt x="1189603" y="0"/>
                  </a:lnTo>
                  <a:lnTo>
                    <a:pt x="1189603" y="2096973"/>
                  </a:lnTo>
                  <a:lnTo>
                    <a:pt x="0" y="2096973"/>
                  </a:lnTo>
                  <a:close/>
                </a:path>
              </a:pathLst>
            </a:custGeom>
            <a:solidFill>
              <a:srgbClr val="03C63E"/>
            </a:solidFill>
            <a:ln cap="sq">
              <a:noFill/>
              <a:prstDash val="solid"/>
              <a:miter/>
            </a:ln>
          </p:spPr>
          <p:txBody>
            <a:bodyPr/>
            <a:lstStyle/>
            <a:p>
              <a:endParaRPr lang="en-US"/>
            </a:p>
          </p:txBody>
        </p:sp>
        <p:sp>
          <p:nvSpPr>
            <p:cNvPr id="5" name="TextBox 5"/>
            <p:cNvSpPr txBox="1"/>
            <p:nvPr/>
          </p:nvSpPr>
          <p:spPr>
            <a:xfrm>
              <a:off x="0" y="0"/>
              <a:ext cx="1189603" cy="2096973"/>
            </a:xfrm>
            <a:prstGeom prst="rect">
              <a:avLst/>
            </a:prstGeom>
          </p:spPr>
          <p:txBody>
            <a:bodyPr lIns="50800" tIns="50800" rIns="50800" bIns="50800" rtlCol="0" anchor="ctr"/>
            <a:lstStyle/>
            <a:p>
              <a:pPr algn="ctr">
                <a:lnSpc>
                  <a:spcPts val="2639"/>
                </a:lnSpc>
              </a:pPr>
              <a:endParaRPr/>
            </a:p>
          </p:txBody>
        </p:sp>
      </p:grpSp>
      <p:sp>
        <p:nvSpPr>
          <p:cNvPr id="6" name="Freeform 6"/>
          <p:cNvSpPr/>
          <p:nvPr/>
        </p:nvSpPr>
        <p:spPr>
          <a:xfrm rot="5400000">
            <a:off x="7915532" y="3618352"/>
            <a:ext cx="3318932" cy="1659466"/>
          </a:xfrm>
          <a:custGeom>
            <a:avLst/>
            <a:gdLst/>
            <a:ahLst/>
            <a:cxnLst/>
            <a:rect l="l" t="t" r="r" b="b"/>
            <a:pathLst>
              <a:path w="3318932" h="1659466">
                <a:moveTo>
                  <a:pt x="0" y="0"/>
                </a:moveTo>
                <a:lnTo>
                  <a:pt x="3318932" y="0"/>
                </a:lnTo>
                <a:lnTo>
                  <a:pt x="3318932" y="1659465"/>
                </a:lnTo>
                <a:lnTo>
                  <a:pt x="0" y="1659465"/>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7" name="TextBox 7"/>
          <p:cNvSpPr txBox="1"/>
          <p:nvPr/>
        </p:nvSpPr>
        <p:spPr>
          <a:xfrm>
            <a:off x="1028700" y="1852547"/>
            <a:ext cx="7075787" cy="1622425"/>
          </a:xfrm>
          <a:prstGeom prst="rect">
            <a:avLst/>
          </a:prstGeom>
        </p:spPr>
        <p:txBody>
          <a:bodyPr lIns="0" tIns="0" rIns="0" bIns="0" rtlCol="0" anchor="t">
            <a:spAutoFit/>
          </a:bodyPr>
          <a:lstStyle/>
          <a:p>
            <a:pPr marL="0" lvl="0" indent="0" algn="l">
              <a:lnSpc>
                <a:spcPts val="10999"/>
              </a:lnSpc>
            </a:pPr>
            <a:r>
              <a:rPr lang="en-US" sz="9999" b="1" spc="-329">
                <a:solidFill>
                  <a:srgbClr val="010101"/>
                </a:solidFill>
                <a:latin typeface="ITC Avant Garde Gothic Bold"/>
                <a:ea typeface="ITC Avant Garde Gothic Bold"/>
                <a:cs typeface="ITC Avant Garde Gothic Bold"/>
                <a:sym typeface="ITC Avant Garde Gothic Bold"/>
              </a:rPr>
              <a:t>Artifact 4A</a:t>
            </a:r>
          </a:p>
        </p:txBody>
      </p:sp>
      <p:sp>
        <p:nvSpPr>
          <p:cNvPr id="8" name="TextBox 8"/>
          <p:cNvSpPr txBox="1"/>
          <p:nvPr/>
        </p:nvSpPr>
        <p:spPr>
          <a:xfrm>
            <a:off x="1028700" y="3292800"/>
            <a:ext cx="6833948" cy="1591318"/>
          </a:xfrm>
          <a:prstGeom prst="rect">
            <a:avLst/>
          </a:prstGeom>
        </p:spPr>
        <p:txBody>
          <a:bodyPr lIns="0" tIns="0" rIns="0" bIns="0" rtlCol="0" anchor="t">
            <a:spAutoFit/>
          </a:bodyPr>
          <a:lstStyle/>
          <a:p>
            <a:pPr marL="0" lvl="0" indent="0" algn="l">
              <a:lnSpc>
                <a:spcPts val="5830"/>
              </a:lnSpc>
            </a:pPr>
            <a:r>
              <a:rPr lang="en-US" sz="5300" b="1" spc="-174">
                <a:solidFill>
                  <a:srgbClr val="FF551C"/>
                </a:solidFill>
                <a:latin typeface="ITC Avant Garde Gothic Bold"/>
                <a:ea typeface="ITC Avant Garde Gothic Bold"/>
                <a:cs typeface="ITC Avant Garde Gothic Bold"/>
                <a:sym typeface="ITC Avant Garde Gothic Bold"/>
              </a:rPr>
              <a:t>Lesson Plan Reflection Notations</a:t>
            </a:r>
          </a:p>
        </p:txBody>
      </p:sp>
      <p:sp>
        <p:nvSpPr>
          <p:cNvPr id="9" name="TextBox 9"/>
          <p:cNvSpPr txBox="1"/>
          <p:nvPr/>
        </p:nvSpPr>
        <p:spPr>
          <a:xfrm>
            <a:off x="10404731" y="2798144"/>
            <a:ext cx="7413957" cy="5819775"/>
          </a:xfrm>
          <a:prstGeom prst="rect">
            <a:avLst/>
          </a:prstGeom>
        </p:spPr>
        <p:txBody>
          <a:bodyPr lIns="0" tIns="0" rIns="0" bIns="0" rtlCol="0" anchor="t">
            <a:spAutoFit/>
          </a:bodyPr>
          <a:lstStyle/>
          <a:p>
            <a:pPr marL="0" lvl="0" indent="0" algn="just">
              <a:lnSpc>
                <a:spcPts val="3839"/>
              </a:lnSpc>
            </a:pPr>
            <a:r>
              <a:rPr lang="en-US" sz="3199" spc="-111" dirty="0">
                <a:solidFill>
                  <a:srgbClr val="010101"/>
                </a:solidFill>
                <a:latin typeface="Garet"/>
                <a:ea typeface="Garet"/>
                <a:cs typeface="Garet"/>
                <a:sym typeface="Garet"/>
              </a:rPr>
              <a:t>	When creating a lesson plan, everything may look perfect on paper. However, it is important to look back on your plan during, and after teaching to take note on what you good aspects you can build upon, what needs tweaking, and where you can go from here. Reflecting and examining a lesson plan helps me build upon my foundation of skills and look toward how I can help my students in the future.</a:t>
            </a:r>
          </a:p>
        </p:txBody>
      </p:sp>
      <p:sp>
        <p:nvSpPr>
          <p:cNvPr id="10" name="TextBox 10"/>
          <p:cNvSpPr txBox="1"/>
          <p:nvPr/>
        </p:nvSpPr>
        <p:spPr>
          <a:xfrm>
            <a:off x="1091530" y="5993250"/>
            <a:ext cx="6708287" cy="1616710"/>
          </a:xfrm>
          <a:prstGeom prst="rect">
            <a:avLst/>
          </a:prstGeom>
        </p:spPr>
        <p:txBody>
          <a:bodyPr lIns="0" tIns="0" rIns="0" bIns="0" rtlCol="0" anchor="t">
            <a:spAutoFit/>
          </a:bodyPr>
          <a:lstStyle/>
          <a:p>
            <a:pPr algn="l">
              <a:lnSpc>
                <a:spcPts val="6439"/>
              </a:lnSpc>
            </a:pPr>
            <a:r>
              <a:rPr lang="en-US" sz="4599" u="sng">
                <a:solidFill>
                  <a:srgbClr val="0000FF"/>
                </a:solidFill>
                <a:latin typeface="Arimo"/>
                <a:ea typeface="Arimo"/>
                <a:cs typeface="Arimo"/>
                <a:sym typeface="Arimo"/>
                <a:hlinkClick r:id="rId6" tooltip="https://docs.google.com/document/d/1Wq6SMVs-ZirddPh7b0HNNbQWGe7cZ795XpvyAp-7c2E/edit?usp=sharing"/>
              </a:rPr>
              <a:t>Artifact 4A - Lesson Plan Reflection Notations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A4FCF"/>
        </a:solidFill>
        <a:effectLst/>
      </p:bgPr>
    </p:bg>
    <p:spTree>
      <p:nvGrpSpPr>
        <p:cNvPr id="1" name=""/>
        <p:cNvGrpSpPr/>
        <p:nvPr/>
      </p:nvGrpSpPr>
      <p:grpSpPr>
        <a:xfrm>
          <a:off x="0" y="0"/>
          <a:ext cx="0" cy="0"/>
          <a:chOff x="0" y="0"/>
          <a:chExt cx="0" cy="0"/>
        </a:xfrm>
      </p:grpSpPr>
      <p:sp>
        <p:nvSpPr>
          <p:cNvPr id="2" name="TextBox 2"/>
          <p:cNvSpPr txBox="1"/>
          <p:nvPr/>
        </p:nvSpPr>
        <p:spPr>
          <a:xfrm>
            <a:off x="1028700" y="309790"/>
            <a:ext cx="6090744" cy="1461563"/>
          </a:xfrm>
          <a:prstGeom prst="rect">
            <a:avLst/>
          </a:prstGeom>
        </p:spPr>
        <p:txBody>
          <a:bodyPr lIns="0" tIns="0" rIns="0" bIns="0" rtlCol="0" anchor="t">
            <a:spAutoFit/>
          </a:bodyPr>
          <a:lstStyle/>
          <a:p>
            <a:pPr marL="0" lvl="0" indent="0" algn="l">
              <a:lnSpc>
                <a:spcPts val="9985"/>
              </a:lnSpc>
            </a:pPr>
            <a:r>
              <a:rPr lang="en-US" sz="9077" b="1" spc="-299">
                <a:solidFill>
                  <a:srgbClr val="F6F6F6"/>
                </a:solidFill>
                <a:latin typeface="ITC Avant Garde Gothic Bold"/>
                <a:ea typeface="ITC Avant Garde Gothic Bold"/>
                <a:cs typeface="ITC Avant Garde Gothic Bold"/>
                <a:sym typeface="ITC Avant Garde Gothic Bold"/>
              </a:rPr>
              <a:t>Artifact 4A</a:t>
            </a:r>
          </a:p>
        </p:txBody>
      </p:sp>
      <p:sp>
        <p:nvSpPr>
          <p:cNvPr id="3" name="TextBox 3"/>
          <p:cNvSpPr txBox="1"/>
          <p:nvPr/>
        </p:nvSpPr>
        <p:spPr>
          <a:xfrm>
            <a:off x="1028700" y="1649873"/>
            <a:ext cx="7133629" cy="3021055"/>
          </a:xfrm>
          <a:prstGeom prst="rect">
            <a:avLst/>
          </a:prstGeom>
        </p:spPr>
        <p:txBody>
          <a:bodyPr lIns="0" tIns="0" rIns="0" bIns="0" rtlCol="0" anchor="t">
            <a:spAutoFit/>
          </a:bodyPr>
          <a:lstStyle/>
          <a:p>
            <a:pPr marL="0" lvl="0" indent="0" algn="l">
              <a:lnSpc>
                <a:spcPts val="7566"/>
              </a:lnSpc>
            </a:pPr>
            <a:r>
              <a:rPr lang="en-US" sz="6878" b="1" spc="-226">
                <a:solidFill>
                  <a:srgbClr val="FFD935"/>
                </a:solidFill>
                <a:latin typeface="ITC Avant Garde Gothic Bold"/>
                <a:ea typeface="ITC Avant Garde Gothic Bold"/>
                <a:cs typeface="ITC Avant Garde Gothic Bold"/>
                <a:sym typeface="ITC Avant Garde Gothic Bold"/>
              </a:rPr>
              <a:t>Incorporating Reflective Practices</a:t>
            </a:r>
          </a:p>
        </p:txBody>
      </p:sp>
      <p:sp>
        <p:nvSpPr>
          <p:cNvPr id="4" name="Freeform 4"/>
          <p:cNvSpPr/>
          <p:nvPr/>
        </p:nvSpPr>
        <p:spPr>
          <a:xfrm>
            <a:off x="8243842" y="9001722"/>
            <a:ext cx="1301847" cy="1285278"/>
          </a:xfrm>
          <a:custGeom>
            <a:avLst/>
            <a:gdLst/>
            <a:ahLst/>
            <a:cxnLst/>
            <a:rect l="l" t="t" r="r" b="b"/>
            <a:pathLst>
              <a:path w="1301847" h="1285278">
                <a:moveTo>
                  <a:pt x="0" y="0"/>
                </a:moveTo>
                <a:lnTo>
                  <a:pt x="1301847" y="0"/>
                </a:lnTo>
                <a:lnTo>
                  <a:pt x="1301847" y="1285278"/>
                </a:lnTo>
                <a:lnTo>
                  <a:pt x="0" y="128527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rot="5400000">
            <a:off x="17002722" y="1083434"/>
            <a:ext cx="1285278" cy="1285278"/>
          </a:xfrm>
          <a:custGeom>
            <a:avLst/>
            <a:gdLst/>
            <a:ahLst/>
            <a:cxnLst/>
            <a:rect l="l" t="t" r="r" b="b"/>
            <a:pathLst>
              <a:path w="1285278" h="1285278">
                <a:moveTo>
                  <a:pt x="0" y="0"/>
                </a:moveTo>
                <a:lnTo>
                  <a:pt x="1285278" y="0"/>
                </a:lnTo>
                <a:lnTo>
                  <a:pt x="1285278" y="1285278"/>
                </a:lnTo>
                <a:lnTo>
                  <a:pt x="0" y="1285278"/>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6" name="TextBox 6"/>
          <p:cNvSpPr txBox="1"/>
          <p:nvPr/>
        </p:nvSpPr>
        <p:spPr>
          <a:xfrm>
            <a:off x="1028700" y="4670928"/>
            <a:ext cx="7018161" cy="5143500"/>
          </a:xfrm>
          <a:prstGeom prst="rect">
            <a:avLst/>
          </a:prstGeom>
        </p:spPr>
        <p:txBody>
          <a:bodyPr lIns="0" tIns="0" rIns="0" bIns="0" rtlCol="0" anchor="t">
            <a:spAutoFit/>
          </a:bodyPr>
          <a:lstStyle/>
          <a:p>
            <a:pPr marL="0" lvl="0" indent="0" algn="just">
              <a:lnSpc>
                <a:spcPts val="2759"/>
              </a:lnSpc>
            </a:pPr>
            <a:r>
              <a:rPr lang="en-US" sz="2299" spc="-80">
                <a:solidFill>
                  <a:srgbClr val="FFFFFF"/>
                </a:solidFill>
                <a:latin typeface="Garet"/>
                <a:ea typeface="Garet"/>
                <a:cs typeface="Garet"/>
                <a:sym typeface="Garet"/>
              </a:rPr>
              <a:t>There are a few ways I have incorporated reflective practices in my teaching. Many artists have come forward in interviews and mentioned the aspect of how journaling to reflect on ideas, thoughts, projects, and so on can help you work towards a goal. Having a reflection journal has aided me by giving my mind space to place my thoughts on paper and reflect in that moment, or come back to it to see where my mind was at during the time. I am able to observe my thought process and determine where I need to change the way I approach my teaching. Having your thoughts written down frees up your mind to move forward and focus on where you are heading next in your teaching process.</a:t>
            </a:r>
          </a:p>
        </p:txBody>
      </p:sp>
      <p:sp>
        <p:nvSpPr>
          <p:cNvPr id="7" name="TextBox 7"/>
          <p:cNvSpPr txBox="1"/>
          <p:nvPr/>
        </p:nvSpPr>
        <p:spPr>
          <a:xfrm>
            <a:off x="10830186" y="3280913"/>
            <a:ext cx="5176830" cy="4789806"/>
          </a:xfrm>
          <a:prstGeom prst="rect">
            <a:avLst/>
          </a:prstGeom>
        </p:spPr>
        <p:txBody>
          <a:bodyPr lIns="0" tIns="0" rIns="0" bIns="0" rtlCol="0" anchor="t">
            <a:spAutoFit/>
          </a:bodyPr>
          <a:lstStyle/>
          <a:p>
            <a:pPr algn="l">
              <a:lnSpc>
                <a:spcPts val="9519"/>
              </a:lnSpc>
            </a:pPr>
            <a:r>
              <a:rPr lang="en-US" sz="6799" u="sng" dirty="0">
                <a:solidFill>
                  <a:schemeClr val="bg1"/>
                </a:solidFill>
                <a:latin typeface="Arimo"/>
                <a:ea typeface="Arimo"/>
                <a:cs typeface="Arimo"/>
                <a:sym typeface="Arimo"/>
                <a:hlinkClick r:id="rId6" tooltip="https://docs.google.com/document/d/1Fbuk3Ecul5W1uVGPis8746B8yafBugXveai7EolL_ww/edit?usp=sharing">
                  <a:extLst>
                    <a:ext uri="{A12FA001-AC4F-418D-AE19-62706E023703}">
                      <ahyp:hlinkClr xmlns:ahyp="http://schemas.microsoft.com/office/drawing/2018/hyperlinkcolor" val="tx"/>
                    </a:ext>
                  </a:extLst>
                </a:hlinkClick>
              </a:rPr>
              <a:t>Artifact 4A - Incorporating Reflective Practices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6F6F6"/>
        </a:solidFill>
        <a:effectLst/>
      </p:bgPr>
    </p:bg>
    <p:spTree>
      <p:nvGrpSpPr>
        <p:cNvPr id="1" name=""/>
        <p:cNvGrpSpPr/>
        <p:nvPr/>
      </p:nvGrpSpPr>
      <p:grpSpPr>
        <a:xfrm>
          <a:off x="0" y="0"/>
          <a:ext cx="0" cy="0"/>
          <a:chOff x="0" y="0"/>
          <a:chExt cx="0" cy="0"/>
        </a:xfrm>
      </p:grpSpPr>
      <p:grpSp>
        <p:nvGrpSpPr>
          <p:cNvPr id="2" name="Group 2"/>
          <p:cNvGrpSpPr/>
          <p:nvPr/>
        </p:nvGrpSpPr>
        <p:grpSpPr>
          <a:xfrm>
            <a:off x="-4632004" y="1106804"/>
            <a:ext cx="15467612" cy="1303173"/>
            <a:chOff x="0" y="0"/>
            <a:chExt cx="20623483" cy="1737565"/>
          </a:xfrm>
        </p:grpSpPr>
        <p:sp>
          <p:nvSpPr>
            <p:cNvPr id="3" name="TextBox 3"/>
            <p:cNvSpPr txBox="1"/>
            <p:nvPr/>
          </p:nvSpPr>
          <p:spPr>
            <a:xfrm>
              <a:off x="0" y="-85725"/>
              <a:ext cx="9311080" cy="1823290"/>
            </a:xfrm>
            <a:prstGeom prst="rect">
              <a:avLst/>
            </a:prstGeom>
          </p:spPr>
          <p:txBody>
            <a:bodyPr lIns="0" tIns="0" rIns="0" bIns="0" rtlCol="0" anchor="t">
              <a:spAutoFit/>
            </a:bodyPr>
            <a:lstStyle/>
            <a:p>
              <a:pPr marL="0" lvl="0" indent="0" algn="r">
                <a:lnSpc>
                  <a:spcPts val="9407"/>
                </a:lnSpc>
              </a:pPr>
              <a:r>
                <a:rPr lang="en-US" sz="8551" b="1" spc="-282">
                  <a:solidFill>
                    <a:srgbClr val="2D2D2D"/>
                  </a:solidFill>
                  <a:latin typeface="ITC Avant Garde Gothic Bold"/>
                  <a:ea typeface="ITC Avant Garde Gothic Bold"/>
                  <a:cs typeface="ITC Avant Garde Gothic Bold"/>
                  <a:sym typeface="ITC Avant Garde Gothic Bold"/>
                </a:rPr>
                <a:t>SLO</a:t>
              </a:r>
            </a:p>
          </p:txBody>
        </p:sp>
        <p:sp>
          <p:nvSpPr>
            <p:cNvPr id="4" name="TextBox 4"/>
            <p:cNvSpPr txBox="1"/>
            <p:nvPr/>
          </p:nvSpPr>
          <p:spPr>
            <a:xfrm>
              <a:off x="9777030" y="-82111"/>
              <a:ext cx="10846452" cy="1819676"/>
            </a:xfrm>
            <a:prstGeom prst="rect">
              <a:avLst/>
            </a:prstGeom>
          </p:spPr>
          <p:txBody>
            <a:bodyPr lIns="0" tIns="0" rIns="0" bIns="0" rtlCol="0" anchor="t">
              <a:spAutoFit/>
            </a:bodyPr>
            <a:lstStyle/>
            <a:p>
              <a:pPr marL="0" lvl="0" indent="0" algn="l">
                <a:lnSpc>
                  <a:spcPts val="9407"/>
                </a:lnSpc>
              </a:pPr>
              <a:r>
                <a:rPr lang="en-US" sz="8551" b="1" spc="-282">
                  <a:solidFill>
                    <a:srgbClr val="FF551C"/>
                  </a:solidFill>
                  <a:latin typeface="ITC Avant Garde Gothic Bold"/>
                  <a:ea typeface="ITC Avant Garde Gothic Bold"/>
                  <a:cs typeface="ITC Avant Garde Gothic Bold"/>
                  <a:sym typeface="ITC Avant Garde Gothic Bold"/>
                </a:rPr>
                <a:t>Reflection</a:t>
              </a:r>
            </a:p>
          </p:txBody>
        </p:sp>
      </p:grpSp>
      <p:sp>
        <p:nvSpPr>
          <p:cNvPr id="5" name="Freeform 5"/>
          <p:cNvSpPr/>
          <p:nvPr/>
        </p:nvSpPr>
        <p:spPr>
          <a:xfrm rot="-5400000">
            <a:off x="15952153" y="1024727"/>
            <a:ext cx="1315518" cy="1298775"/>
          </a:xfrm>
          <a:custGeom>
            <a:avLst/>
            <a:gdLst/>
            <a:ahLst/>
            <a:cxnLst/>
            <a:rect l="l" t="t" r="r" b="b"/>
            <a:pathLst>
              <a:path w="1315518" h="1298775">
                <a:moveTo>
                  <a:pt x="0" y="0"/>
                </a:moveTo>
                <a:lnTo>
                  <a:pt x="1315518" y="0"/>
                </a:lnTo>
                <a:lnTo>
                  <a:pt x="1315518" y="1298775"/>
                </a:lnTo>
                <a:lnTo>
                  <a:pt x="0" y="1298775"/>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6" name="Freeform 6"/>
          <p:cNvSpPr/>
          <p:nvPr/>
        </p:nvSpPr>
        <p:spPr>
          <a:xfrm>
            <a:off x="14984671" y="7498656"/>
            <a:ext cx="2642663" cy="1321332"/>
          </a:xfrm>
          <a:custGeom>
            <a:avLst/>
            <a:gdLst/>
            <a:ahLst/>
            <a:cxnLst/>
            <a:rect l="l" t="t" r="r" b="b"/>
            <a:pathLst>
              <a:path w="2642663" h="1321332">
                <a:moveTo>
                  <a:pt x="0" y="0"/>
                </a:moveTo>
                <a:lnTo>
                  <a:pt x="2642663" y="0"/>
                </a:lnTo>
                <a:lnTo>
                  <a:pt x="2642663" y="1321332"/>
                </a:lnTo>
                <a:lnTo>
                  <a:pt x="0" y="1321332"/>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7" name="Freeform 7"/>
          <p:cNvSpPr/>
          <p:nvPr/>
        </p:nvSpPr>
        <p:spPr>
          <a:xfrm rot="-5400000">
            <a:off x="10105917" y="1028700"/>
            <a:ext cx="1459382" cy="1459382"/>
          </a:xfrm>
          <a:custGeom>
            <a:avLst/>
            <a:gdLst/>
            <a:ahLst/>
            <a:cxnLst/>
            <a:rect l="l" t="t" r="r" b="b"/>
            <a:pathLst>
              <a:path w="1459382" h="1459382">
                <a:moveTo>
                  <a:pt x="0" y="0"/>
                </a:moveTo>
                <a:lnTo>
                  <a:pt x="1459382" y="0"/>
                </a:lnTo>
                <a:lnTo>
                  <a:pt x="1459382" y="1459382"/>
                </a:lnTo>
                <a:lnTo>
                  <a:pt x="0" y="1459382"/>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n-US"/>
          </a:p>
        </p:txBody>
      </p:sp>
      <p:grpSp>
        <p:nvGrpSpPr>
          <p:cNvPr id="8" name="Group 8"/>
          <p:cNvGrpSpPr/>
          <p:nvPr/>
        </p:nvGrpSpPr>
        <p:grpSpPr>
          <a:xfrm>
            <a:off x="10105917" y="7346256"/>
            <a:ext cx="1459382" cy="2264795"/>
            <a:chOff x="0" y="0"/>
            <a:chExt cx="815923" cy="1266220"/>
          </a:xfrm>
        </p:grpSpPr>
        <p:sp>
          <p:nvSpPr>
            <p:cNvPr id="9" name="Freeform 9"/>
            <p:cNvSpPr/>
            <p:nvPr/>
          </p:nvSpPr>
          <p:spPr>
            <a:xfrm>
              <a:off x="0" y="0"/>
              <a:ext cx="815923" cy="1266220"/>
            </a:xfrm>
            <a:custGeom>
              <a:avLst/>
              <a:gdLst/>
              <a:ahLst/>
              <a:cxnLst/>
              <a:rect l="l" t="t" r="r" b="b"/>
              <a:pathLst>
                <a:path w="815923" h="1266220">
                  <a:moveTo>
                    <a:pt x="0" y="0"/>
                  </a:moveTo>
                  <a:lnTo>
                    <a:pt x="815923" y="0"/>
                  </a:lnTo>
                  <a:lnTo>
                    <a:pt x="815923" y="1266220"/>
                  </a:lnTo>
                  <a:lnTo>
                    <a:pt x="0" y="1266220"/>
                  </a:lnTo>
                  <a:close/>
                </a:path>
              </a:pathLst>
            </a:custGeom>
            <a:solidFill>
              <a:srgbClr val="03C63E"/>
            </a:solidFill>
            <a:ln cap="sq">
              <a:noFill/>
              <a:prstDash val="solid"/>
              <a:miter/>
            </a:ln>
          </p:spPr>
          <p:txBody>
            <a:bodyPr/>
            <a:lstStyle/>
            <a:p>
              <a:endParaRPr lang="en-US"/>
            </a:p>
          </p:txBody>
        </p:sp>
        <p:sp>
          <p:nvSpPr>
            <p:cNvPr id="10" name="TextBox 10"/>
            <p:cNvSpPr txBox="1"/>
            <p:nvPr/>
          </p:nvSpPr>
          <p:spPr>
            <a:xfrm>
              <a:off x="0" y="0"/>
              <a:ext cx="815923" cy="1266220"/>
            </a:xfrm>
            <a:prstGeom prst="rect">
              <a:avLst/>
            </a:prstGeom>
          </p:spPr>
          <p:txBody>
            <a:bodyPr lIns="50800" tIns="50800" rIns="50800" bIns="50800" rtlCol="0" anchor="ctr"/>
            <a:lstStyle/>
            <a:p>
              <a:pPr algn="ctr">
                <a:lnSpc>
                  <a:spcPts val="2639"/>
                </a:lnSpc>
              </a:pPr>
              <a:endParaRPr/>
            </a:p>
          </p:txBody>
        </p:sp>
      </p:grpSp>
      <p:sp>
        <p:nvSpPr>
          <p:cNvPr id="11" name="TextBox 11"/>
          <p:cNvSpPr txBox="1"/>
          <p:nvPr/>
        </p:nvSpPr>
        <p:spPr>
          <a:xfrm>
            <a:off x="10105917" y="2498031"/>
            <a:ext cx="7521417" cy="4874348"/>
          </a:xfrm>
          <a:prstGeom prst="rect">
            <a:avLst/>
          </a:prstGeom>
        </p:spPr>
        <p:txBody>
          <a:bodyPr wrap="square" lIns="0" tIns="0" rIns="0" bIns="0" rtlCol="0" anchor="t">
            <a:spAutoFit/>
          </a:bodyPr>
          <a:lstStyle/>
          <a:p>
            <a:pPr marL="0" lvl="0" indent="0" algn="just">
              <a:lnSpc>
                <a:spcPts val="3839"/>
              </a:lnSpc>
            </a:pPr>
            <a:r>
              <a:rPr lang="en-US" sz="3199" spc="-111" dirty="0">
                <a:solidFill>
                  <a:srgbClr val="010101"/>
                </a:solidFill>
                <a:latin typeface="Garet"/>
                <a:ea typeface="Garet"/>
                <a:cs typeface="Garet"/>
                <a:sym typeface="Garet"/>
              </a:rPr>
              <a:t>	My SLO was rooted in media literacy. I chose this because I feel that media literacy will be a foundational skill for these students as they grow older. With all the misleading journalism taking place on social media, it is crucial for students to learn the basics of researching their sources and determining who and what can be trusted. </a:t>
            </a:r>
          </a:p>
        </p:txBody>
      </p:sp>
      <p:sp>
        <p:nvSpPr>
          <p:cNvPr id="12" name="TextBox 12"/>
          <p:cNvSpPr txBox="1"/>
          <p:nvPr/>
        </p:nvSpPr>
        <p:spPr>
          <a:xfrm>
            <a:off x="1028700" y="4764981"/>
            <a:ext cx="5466159" cy="1123316"/>
          </a:xfrm>
          <a:prstGeom prst="rect">
            <a:avLst/>
          </a:prstGeom>
        </p:spPr>
        <p:txBody>
          <a:bodyPr lIns="0" tIns="0" rIns="0" bIns="0" rtlCol="0" anchor="t">
            <a:spAutoFit/>
          </a:bodyPr>
          <a:lstStyle/>
          <a:p>
            <a:pPr algn="l">
              <a:lnSpc>
                <a:spcPts val="8959"/>
              </a:lnSpc>
            </a:pPr>
            <a:r>
              <a:rPr lang="en-US" sz="6399" u="sng">
                <a:solidFill>
                  <a:srgbClr val="0000FF"/>
                </a:solidFill>
                <a:latin typeface="Arimo"/>
                <a:ea typeface="Arimo"/>
                <a:cs typeface="Arimo"/>
                <a:sym typeface="Arimo"/>
                <a:hlinkClick r:id="rId8" tooltip="https://docs.google.com/document/d/1jp118egO3rLn_d1MQ3epwO_rjSBmTaRkfL2Z-3sRgc0/edit?usp=sharing"/>
              </a:rPr>
              <a:t>SLO Reflection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TotalTime>
  <Words>888</Words>
  <Application>Microsoft Office PowerPoint</Application>
  <PresentationFormat>Custom</PresentationFormat>
  <Paragraphs>57</Paragraphs>
  <Slides>11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Garet</vt:lpstr>
      <vt:lpstr>Arimo</vt:lpstr>
      <vt:lpstr>Arial</vt:lpstr>
      <vt:lpstr>ITC Avant Garde Gothic Bold</vt:lpstr>
      <vt:lpstr>Calibri</vt:lpstr>
      <vt:lpstr>Garet Bold</vt:lpstr>
      <vt:lpstr>ITC Avant Garde Gothic Bold Italics</vt:lpstr>
      <vt:lpstr>Garet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Employee</dc:title>
  <cp:lastModifiedBy>Conor Thackston</cp:lastModifiedBy>
  <cp:revision>2</cp:revision>
  <dcterms:created xsi:type="dcterms:W3CDTF">2006-08-16T00:00:00Z</dcterms:created>
  <dcterms:modified xsi:type="dcterms:W3CDTF">2025-06-18T12:54:37Z</dcterms:modified>
  <dc:identifier>DAGgU8hSc4w</dc:identifier>
</cp:coreProperties>
</file>